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0" r:id="rId2"/>
    <p:sldId id="281" r:id="rId3"/>
    <p:sldId id="311" r:id="rId4"/>
    <p:sldId id="315" r:id="rId5"/>
    <p:sldId id="313" r:id="rId6"/>
    <p:sldId id="262" r:id="rId7"/>
    <p:sldId id="312" r:id="rId8"/>
    <p:sldId id="317" r:id="rId9"/>
    <p:sldId id="321" r:id="rId10"/>
    <p:sldId id="318" r:id="rId11"/>
    <p:sldId id="320" r:id="rId12"/>
    <p:sldId id="323" r:id="rId13"/>
    <p:sldId id="325" r:id="rId14"/>
    <p:sldId id="322" r:id="rId15"/>
    <p:sldId id="296" r:id="rId16"/>
    <p:sldId id="297" r:id="rId17"/>
    <p:sldId id="268" r:id="rId18"/>
    <p:sldId id="278" r:id="rId19"/>
    <p:sldId id="279" r:id="rId20"/>
    <p:sldId id="270" r:id="rId21"/>
    <p:sldId id="327" r:id="rId22"/>
    <p:sldId id="326" r:id="rId23"/>
    <p:sldId id="329" r:id="rId24"/>
    <p:sldId id="273" r:id="rId25"/>
    <p:sldId id="331" r:id="rId26"/>
    <p:sldId id="3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027" autoAdjust="0"/>
  </p:normalViewPr>
  <p:slideViewPr>
    <p:cSldViewPr>
      <p:cViewPr>
        <p:scale>
          <a:sx n="88" d="100"/>
          <a:sy n="88" d="100"/>
        </p:scale>
        <p:origin x="-230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09352279240958"/>
          <c:y val="4.9429480532651282E-2"/>
          <c:w val="0.79006671041119858"/>
          <c:h val="0.8501565009597681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Sheet1!$B$3:$B$7</c:f>
              <c:strCache>
                <c:ptCount val="5"/>
                <c:pt idx="0">
                  <c:v>1Q15</c:v>
                </c:pt>
                <c:pt idx="1">
                  <c:v>2Q15</c:v>
                </c:pt>
                <c:pt idx="2">
                  <c:v>3Q15</c:v>
                </c:pt>
                <c:pt idx="3">
                  <c:v>4Q15</c:v>
                </c:pt>
                <c:pt idx="4">
                  <c:v>Total</c:v>
                </c:pt>
              </c:strCache>
            </c:strRef>
          </c:cat>
          <c:val>
            <c:numRef>
              <c:f>Sheet1!$C$3:$C$7</c:f>
              <c:numCache>
                <c:formatCode>"$"#,##0.00</c:formatCode>
                <c:ptCount val="5"/>
                <c:pt idx="0">
                  <c:v>3047529.96</c:v>
                </c:pt>
                <c:pt idx="1">
                  <c:v>3066016.02</c:v>
                </c:pt>
                <c:pt idx="2">
                  <c:v>3454857.15</c:v>
                </c:pt>
                <c:pt idx="3">
                  <c:v>7815876.46</c:v>
                </c:pt>
                <c:pt idx="4">
                  <c:v>17384279.59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8509568"/>
        <c:axId val="78511104"/>
      </c:barChart>
      <c:catAx>
        <c:axId val="78509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78511104"/>
        <c:crosses val="autoZero"/>
        <c:auto val="1"/>
        <c:lblAlgn val="ctr"/>
        <c:lblOffset val="100"/>
        <c:noMultiLvlLbl val="0"/>
      </c:catAx>
      <c:valAx>
        <c:axId val="78511104"/>
        <c:scaling>
          <c:orientation val="minMax"/>
        </c:scaling>
        <c:delete val="0"/>
        <c:axPos val="l"/>
        <c:numFmt formatCode="&quot;$&quot;#,##0.00" sourceLinked="1"/>
        <c:majorTickMark val="none"/>
        <c:minorTickMark val="none"/>
        <c:tickLblPos val="nextTo"/>
        <c:crossAx val="7850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064049229680897"/>
          <c:y val="0.94009225525913742"/>
          <c:w val="6.8352405413335607E-3"/>
          <c:h val="4.4982371606534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Financial, $</a:t>
                    </a:r>
                    <a:r>
                      <a:rPr lang="en-US" b="1" dirty="0" smtClean="0"/>
                      <a:t>961,227.88 (6%)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115923009623798"/>
                  <c:y val="-6.720448222842298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In Kind</a:t>
                    </a:r>
                    <a:r>
                      <a:rPr lang="en-US" b="1" dirty="0"/>
                      <a:t>, $</a:t>
                    </a:r>
                    <a:r>
                      <a:rPr lang="en-US" b="1" dirty="0" smtClean="0"/>
                      <a:t>16,423,051.71 (94%)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Sheet1!$C$48:$C$50</c:f>
              <c:strCache>
                <c:ptCount val="2"/>
                <c:pt idx="0">
                  <c:v>Financial</c:v>
                </c:pt>
                <c:pt idx="1">
                  <c:v>In kind</c:v>
                </c:pt>
              </c:strCache>
            </c:strRef>
          </c:cat>
          <c:val>
            <c:numRef>
              <c:f>Sheet1!$D$48:$D$50</c:f>
              <c:numCache>
                <c:formatCode>"$"#,##0.00</c:formatCode>
                <c:ptCount val="3"/>
                <c:pt idx="0">
                  <c:v>961227.88</c:v>
                </c:pt>
                <c:pt idx="1">
                  <c:v>16423051.710000001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Sheet1!$C$74:$C$78</c:f>
              <c:strCache>
                <c:ptCount val="5"/>
                <c:pt idx="0">
                  <c:v>DCPS</c:v>
                </c:pt>
                <c:pt idx="1">
                  <c:v>DME</c:v>
                </c:pt>
                <c:pt idx="2">
                  <c:v>DHS</c:v>
                </c:pt>
                <c:pt idx="3">
                  <c:v>OSSE</c:v>
                </c:pt>
                <c:pt idx="4">
                  <c:v>DPR</c:v>
                </c:pt>
              </c:strCache>
            </c:strRef>
          </c:cat>
          <c:val>
            <c:numRef>
              <c:f>Sheet1!$D$74:$D$78</c:f>
              <c:numCache>
                <c:formatCode>"$"#,##0.00</c:formatCode>
                <c:ptCount val="5"/>
                <c:pt idx="0">
                  <c:v>11820617</c:v>
                </c:pt>
                <c:pt idx="1">
                  <c:v>2550000</c:v>
                </c:pt>
                <c:pt idx="2">
                  <c:v>599000</c:v>
                </c:pt>
                <c:pt idx="3">
                  <c:v>435250</c:v>
                </c:pt>
                <c:pt idx="4">
                  <c:v>331885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642240"/>
        <c:axId val="81644928"/>
      </c:barChart>
      <c:catAx>
        <c:axId val="81642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644928"/>
        <c:crosses val="autoZero"/>
        <c:auto val="1"/>
        <c:lblAlgn val="ctr"/>
        <c:lblOffset val="100"/>
        <c:noMultiLvlLbl val="0"/>
      </c:catAx>
      <c:valAx>
        <c:axId val="81644928"/>
        <c:scaling>
          <c:orientation val="minMax"/>
        </c:scaling>
        <c:delete val="0"/>
        <c:axPos val="l"/>
        <c:numFmt formatCode="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1642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572567852095414"/>
          <c:y val="0.93567169054232746"/>
          <c:w val="6.1310605405093619E-3"/>
          <c:h val="4.830159995776688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38B2D-E02C-4F1F-848D-EE3D90D5108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751E0D-DDB4-4AEA-9D33-86F18399F1A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Step 1: Online Application:</a:t>
          </a:r>
        </a:p>
        <a:p>
          <a:r>
            <a:rPr lang="en-US" dirty="0" smtClean="0"/>
            <a:t>Agency prepares and submits an Application to Approve Donation (AAD) on Quickbase</a:t>
          </a:r>
          <a:endParaRPr lang="en-US" dirty="0"/>
        </a:p>
      </dgm:t>
    </dgm:pt>
    <dgm:pt modelId="{931AAF2D-D246-4EBF-B57F-2698F4C64CC4}" type="parTrans" cxnId="{25FF1800-7ED8-4431-B973-EDD15B625A96}">
      <dgm:prSet/>
      <dgm:spPr/>
      <dgm:t>
        <a:bodyPr/>
        <a:lstStyle/>
        <a:p>
          <a:endParaRPr lang="en-US"/>
        </a:p>
      </dgm:t>
    </dgm:pt>
    <dgm:pt modelId="{B00DF53E-E6B8-4AB5-86BF-6EA7C323319C}" type="sibTrans" cxnId="{25FF1800-7ED8-4431-B973-EDD15B625A96}">
      <dgm:prSet/>
      <dgm:spPr/>
      <dgm:t>
        <a:bodyPr/>
        <a:lstStyle/>
        <a:p>
          <a:endParaRPr lang="en-US"/>
        </a:p>
      </dgm:t>
    </dgm:pt>
    <dgm:pt modelId="{08257C59-9EFD-450F-B380-A5116EEE9DA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b="1" dirty="0" smtClean="0"/>
            <a:t>Step 2: Legal Review</a:t>
          </a:r>
        </a:p>
        <a:p>
          <a:r>
            <a:rPr lang="en-US" dirty="0" smtClean="0"/>
            <a:t> MOLC reviews your application for the legal sufficiency</a:t>
          </a:r>
          <a:endParaRPr lang="en-US" dirty="0"/>
        </a:p>
      </dgm:t>
    </dgm:pt>
    <dgm:pt modelId="{3FE84E03-378B-465D-873E-1136150C01A2}" type="parTrans" cxnId="{92E4CCB1-C9E6-447D-BC88-10D68336ADF7}">
      <dgm:prSet/>
      <dgm:spPr/>
      <dgm:t>
        <a:bodyPr/>
        <a:lstStyle/>
        <a:p>
          <a:endParaRPr lang="en-US"/>
        </a:p>
      </dgm:t>
    </dgm:pt>
    <dgm:pt modelId="{0D89ADD4-B242-4538-AB01-3AA1136BBFCA}" type="sibTrans" cxnId="{92E4CCB1-C9E6-447D-BC88-10D68336ADF7}">
      <dgm:prSet/>
      <dgm:spPr/>
      <dgm:t>
        <a:bodyPr/>
        <a:lstStyle/>
        <a:p>
          <a:endParaRPr lang="en-US"/>
        </a:p>
      </dgm:t>
    </dgm:pt>
    <dgm:pt modelId="{676484E8-20EB-443D-BFD7-5094A311849F}">
      <dgm:prSet phldrT="[Text]"/>
      <dgm:spPr/>
      <dgm:t>
        <a:bodyPr/>
        <a:lstStyle/>
        <a:p>
          <a:r>
            <a:rPr lang="en-US" b="1" dirty="0" smtClean="0"/>
            <a:t>Step 3: Donation Agreement</a:t>
          </a:r>
        </a:p>
        <a:p>
          <a:r>
            <a:rPr lang="en-US" dirty="0" smtClean="0"/>
            <a:t>Agency fill out and sign the donation agreement form. Then have it signed by the donor and  OPGS </a:t>
          </a:r>
          <a:endParaRPr lang="en-US" dirty="0"/>
        </a:p>
      </dgm:t>
    </dgm:pt>
    <dgm:pt modelId="{ADE544AD-AAD6-4596-905B-5253F24132E3}" type="parTrans" cxnId="{14FFA215-C7D8-4282-8D17-1DF02F7BF106}">
      <dgm:prSet/>
      <dgm:spPr/>
      <dgm:t>
        <a:bodyPr/>
        <a:lstStyle/>
        <a:p>
          <a:endParaRPr lang="en-US"/>
        </a:p>
      </dgm:t>
    </dgm:pt>
    <dgm:pt modelId="{E6387A6A-7D97-41EA-AAD7-A8C9C2FA6256}" type="sibTrans" cxnId="{14FFA215-C7D8-4282-8D17-1DF02F7BF106}">
      <dgm:prSet/>
      <dgm:spPr/>
      <dgm:t>
        <a:bodyPr/>
        <a:lstStyle/>
        <a:p>
          <a:endParaRPr lang="en-US"/>
        </a:p>
      </dgm:t>
    </dgm:pt>
    <dgm:pt modelId="{A645C693-DF8F-44BC-A31B-22BAC934E66E}" type="pres">
      <dgm:prSet presAssocID="{CB038B2D-E02C-4F1F-848D-EE3D90D5108A}" presName="CompostProcess" presStyleCnt="0">
        <dgm:presLayoutVars>
          <dgm:dir/>
          <dgm:resizeHandles val="exact"/>
        </dgm:presLayoutVars>
      </dgm:prSet>
      <dgm:spPr/>
    </dgm:pt>
    <dgm:pt modelId="{7F295661-E283-40A7-AE98-A339C6A199D9}" type="pres">
      <dgm:prSet presAssocID="{CB038B2D-E02C-4F1F-848D-EE3D90D5108A}" presName="arrow" presStyleLbl="bgShp" presStyleIdx="0" presStyleCnt="1"/>
      <dgm:spPr/>
    </dgm:pt>
    <dgm:pt modelId="{994B08D3-8A95-41A6-AEEE-350BD4DA6A4C}" type="pres">
      <dgm:prSet presAssocID="{CB038B2D-E02C-4F1F-848D-EE3D90D5108A}" presName="linearProcess" presStyleCnt="0"/>
      <dgm:spPr/>
    </dgm:pt>
    <dgm:pt modelId="{59B21538-3A87-457C-9D77-C2BCAF7E9784}" type="pres">
      <dgm:prSet presAssocID="{42751E0D-DDB4-4AEA-9D33-86F18399F1A9}" presName="textNode" presStyleLbl="node1" presStyleIdx="0" presStyleCnt="3" custScaleY="14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EE47-1DCD-42EA-9DCD-774357509F53}" type="pres">
      <dgm:prSet presAssocID="{B00DF53E-E6B8-4AB5-86BF-6EA7C323319C}" presName="sibTrans" presStyleCnt="0"/>
      <dgm:spPr/>
    </dgm:pt>
    <dgm:pt modelId="{E63EC2FE-A6C6-4AE6-94A3-D0BB1A276C9A}" type="pres">
      <dgm:prSet presAssocID="{08257C59-9EFD-450F-B380-A5116EEE9DA7}" presName="textNode" presStyleLbl="node1" presStyleIdx="1" presStyleCnt="3" custScaleY="14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E529E-E80F-42A8-99D7-B291043B519B}" type="pres">
      <dgm:prSet presAssocID="{0D89ADD4-B242-4538-AB01-3AA1136BBFCA}" presName="sibTrans" presStyleCnt="0"/>
      <dgm:spPr/>
    </dgm:pt>
    <dgm:pt modelId="{854C6DD3-0E5C-4D15-89A3-BA4F21470AFC}" type="pres">
      <dgm:prSet presAssocID="{676484E8-20EB-443D-BFD7-5094A311849F}" presName="textNode" presStyleLbl="node1" presStyleIdx="2" presStyleCnt="3" custScaleY="145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4CCB1-C9E6-447D-BC88-10D68336ADF7}" srcId="{CB038B2D-E02C-4F1F-848D-EE3D90D5108A}" destId="{08257C59-9EFD-450F-B380-A5116EEE9DA7}" srcOrd="1" destOrd="0" parTransId="{3FE84E03-378B-465D-873E-1136150C01A2}" sibTransId="{0D89ADD4-B242-4538-AB01-3AA1136BBFCA}"/>
    <dgm:cxn modelId="{7A29F0EB-7E59-4EC4-A193-7CB09193BFFD}" type="presOf" srcId="{08257C59-9EFD-450F-B380-A5116EEE9DA7}" destId="{E63EC2FE-A6C6-4AE6-94A3-D0BB1A276C9A}" srcOrd="0" destOrd="0" presId="urn:microsoft.com/office/officeart/2005/8/layout/hProcess9"/>
    <dgm:cxn modelId="{25FF1800-7ED8-4431-B973-EDD15B625A96}" srcId="{CB038B2D-E02C-4F1F-848D-EE3D90D5108A}" destId="{42751E0D-DDB4-4AEA-9D33-86F18399F1A9}" srcOrd="0" destOrd="0" parTransId="{931AAF2D-D246-4EBF-B57F-2698F4C64CC4}" sibTransId="{B00DF53E-E6B8-4AB5-86BF-6EA7C323319C}"/>
    <dgm:cxn modelId="{14FFA215-C7D8-4282-8D17-1DF02F7BF106}" srcId="{CB038B2D-E02C-4F1F-848D-EE3D90D5108A}" destId="{676484E8-20EB-443D-BFD7-5094A311849F}" srcOrd="2" destOrd="0" parTransId="{ADE544AD-AAD6-4596-905B-5253F24132E3}" sibTransId="{E6387A6A-7D97-41EA-AAD7-A8C9C2FA6256}"/>
    <dgm:cxn modelId="{EF4D507A-1E78-4220-89C6-F2E5C5AE3774}" type="presOf" srcId="{CB038B2D-E02C-4F1F-848D-EE3D90D5108A}" destId="{A645C693-DF8F-44BC-A31B-22BAC934E66E}" srcOrd="0" destOrd="0" presId="urn:microsoft.com/office/officeart/2005/8/layout/hProcess9"/>
    <dgm:cxn modelId="{D015D093-225C-4B7B-9599-A95AFCC8CF23}" type="presOf" srcId="{676484E8-20EB-443D-BFD7-5094A311849F}" destId="{854C6DD3-0E5C-4D15-89A3-BA4F21470AFC}" srcOrd="0" destOrd="0" presId="urn:microsoft.com/office/officeart/2005/8/layout/hProcess9"/>
    <dgm:cxn modelId="{8FB798C1-9FC8-4BFF-9772-D3251801FF45}" type="presOf" srcId="{42751E0D-DDB4-4AEA-9D33-86F18399F1A9}" destId="{59B21538-3A87-457C-9D77-C2BCAF7E9784}" srcOrd="0" destOrd="0" presId="urn:microsoft.com/office/officeart/2005/8/layout/hProcess9"/>
    <dgm:cxn modelId="{5D1057FA-580B-4691-A127-1C4C24486B25}" type="presParOf" srcId="{A645C693-DF8F-44BC-A31B-22BAC934E66E}" destId="{7F295661-E283-40A7-AE98-A339C6A199D9}" srcOrd="0" destOrd="0" presId="urn:microsoft.com/office/officeart/2005/8/layout/hProcess9"/>
    <dgm:cxn modelId="{3FA89995-19E2-466A-8F0F-1CC0EDE98754}" type="presParOf" srcId="{A645C693-DF8F-44BC-A31B-22BAC934E66E}" destId="{994B08D3-8A95-41A6-AEEE-350BD4DA6A4C}" srcOrd="1" destOrd="0" presId="urn:microsoft.com/office/officeart/2005/8/layout/hProcess9"/>
    <dgm:cxn modelId="{57247AF5-E126-45BD-8EE3-5091E72999C8}" type="presParOf" srcId="{994B08D3-8A95-41A6-AEEE-350BD4DA6A4C}" destId="{59B21538-3A87-457C-9D77-C2BCAF7E9784}" srcOrd="0" destOrd="0" presId="urn:microsoft.com/office/officeart/2005/8/layout/hProcess9"/>
    <dgm:cxn modelId="{7422B2E3-2534-4CC2-BB2C-2FBE30EEBBC9}" type="presParOf" srcId="{994B08D3-8A95-41A6-AEEE-350BD4DA6A4C}" destId="{672BEE47-1DCD-42EA-9DCD-774357509F53}" srcOrd="1" destOrd="0" presId="urn:microsoft.com/office/officeart/2005/8/layout/hProcess9"/>
    <dgm:cxn modelId="{DA75F75C-A719-49FB-9EDB-204000FE1785}" type="presParOf" srcId="{994B08D3-8A95-41A6-AEEE-350BD4DA6A4C}" destId="{E63EC2FE-A6C6-4AE6-94A3-D0BB1A276C9A}" srcOrd="2" destOrd="0" presId="urn:microsoft.com/office/officeart/2005/8/layout/hProcess9"/>
    <dgm:cxn modelId="{4ACC5941-CC91-43C8-9D6D-43D0E5A7FFD5}" type="presParOf" srcId="{994B08D3-8A95-41A6-AEEE-350BD4DA6A4C}" destId="{6FAE529E-E80F-42A8-99D7-B291043B519B}" srcOrd="3" destOrd="0" presId="urn:microsoft.com/office/officeart/2005/8/layout/hProcess9"/>
    <dgm:cxn modelId="{A7F4C103-0460-4489-9E84-22BDEB3B7D8A}" type="presParOf" srcId="{994B08D3-8A95-41A6-AEEE-350BD4DA6A4C}" destId="{854C6DD3-0E5C-4D15-89A3-BA4F21470AF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95661-E283-40A7-AE98-A339C6A199D9}">
      <dsp:nvSpPr>
        <dsp:cNvPr id="0" name=""/>
        <dsp:cNvSpPr/>
      </dsp:nvSpPr>
      <dsp:spPr>
        <a:xfrm>
          <a:off x="508634" y="0"/>
          <a:ext cx="5764529" cy="4775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21538-3A87-457C-9D77-C2BCAF7E9784}">
      <dsp:nvSpPr>
        <dsp:cNvPr id="0" name=""/>
        <dsp:cNvSpPr/>
      </dsp:nvSpPr>
      <dsp:spPr>
        <a:xfrm>
          <a:off x="3311" y="1023258"/>
          <a:ext cx="2185541" cy="2728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1: Online Application: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Agency prepares and submits an Application to Approve Donation (AAD) on Quickbase</a:t>
          </a:r>
          <a:endParaRPr lang="en-US" sz="1600" kern="1200" dirty="0"/>
        </a:p>
      </dsp:txBody>
      <dsp:txXfrm>
        <a:off x="110000" y="1129947"/>
        <a:ext cx="1972163" cy="2515304"/>
      </dsp:txXfrm>
    </dsp:sp>
    <dsp:sp modelId="{E63EC2FE-A6C6-4AE6-94A3-D0BB1A276C9A}">
      <dsp:nvSpPr>
        <dsp:cNvPr id="0" name=""/>
        <dsp:cNvSpPr/>
      </dsp:nvSpPr>
      <dsp:spPr>
        <a:xfrm>
          <a:off x="2298129" y="1023258"/>
          <a:ext cx="2185541" cy="2728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2: Legal Review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MOLC reviews your application for the legal sufficiency</a:t>
          </a:r>
          <a:endParaRPr lang="en-US" sz="1600" kern="1200" dirty="0"/>
        </a:p>
      </dsp:txBody>
      <dsp:txXfrm>
        <a:off x="2404818" y="1129947"/>
        <a:ext cx="1972163" cy="2515304"/>
      </dsp:txXfrm>
    </dsp:sp>
    <dsp:sp modelId="{854C6DD3-0E5C-4D15-89A3-BA4F21470AFC}">
      <dsp:nvSpPr>
        <dsp:cNvPr id="0" name=""/>
        <dsp:cNvSpPr/>
      </dsp:nvSpPr>
      <dsp:spPr>
        <a:xfrm>
          <a:off x="4592947" y="997014"/>
          <a:ext cx="2185541" cy="2781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Step 3: Donation Agreement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Agency fill out and sign the donation agreement form. Then have it signed by the donor and  OPGS </a:t>
          </a:r>
          <a:endParaRPr lang="en-US" sz="1600" kern="1200" dirty="0"/>
        </a:p>
      </dsp:txBody>
      <dsp:txXfrm>
        <a:off x="4699636" y="1103703"/>
        <a:ext cx="1972163" cy="256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147E-5840-4F87-852A-A3D659E0B28A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B6553-2414-4B50-A5D6-BEB00AB00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170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BDB9-01A3-4957-AEF7-3A55BD664D43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B5F33-D6A5-4206-A3B5-2AE5499B1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7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8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7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8AF7-0AF8-4CCD-AF2E-3DC58113736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2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9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1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8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3D77-02AC-4BF3-947C-6D51E3A419FD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6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A370-6D10-439E-A883-4B0FA9D6DB82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00C0-E0D6-4915-A1D6-A3A89EA8FFB4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0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0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FBE5-80E3-42B6-A25F-5E85A72443C9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E7B3-F1CD-422B-9C84-0124FE3D2AD8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6B-3BF3-4A44-B8EA-8C8C65CC800C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4765-36B5-4F23-B52F-5732D38B05B3}" type="datetime1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6095E-B8A3-4E2E-9FED-0A251E172172}" type="datetime1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0D2E-9E9E-41F5-8C74-AD4FDECBA95D}" type="datetime1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8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09CC-3BB6-427B-95BF-76AFCDBA56D8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FD1D-EC0B-4E0C-A180-433602DC8A00}" type="datetime1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0C333-6CA8-4722-9AA9-37E005540496}" type="datetime1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81B8-203A-47B8-95E3-BB0D88B9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gs.dc.gov/node/24380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hyperlink" Target="mailto:cesar.vence@dc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.guy@dc.go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cel.guy@dc.gov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opgs.d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eom.in.dc.gov/eom/site/default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29146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DONATION MANAGEMENT TRAINING FOR DC AGENCIES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Date: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February 02, 2016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Location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Building 441 4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Street NW, Room 1107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10:00AM-11:30Am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opgs.dc.gov/services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Contact: 202 727 8900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209800" cy="93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6326088"/>
            <a:ext cx="266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Prepared by OPGS</a:t>
            </a:r>
            <a:endParaRPr lang="en-US" sz="1400" b="1" dirty="0"/>
          </a:p>
        </p:txBody>
      </p:sp>
      <p:pic>
        <p:nvPicPr>
          <p:cNvPr id="3074" name="Picture 1" descr="we are washington logo-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42" y="457200"/>
            <a:ext cx="1143000" cy="80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 Donation recipients FY 2015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36668"/>
              </p:ext>
            </p:extLst>
          </p:nvPr>
        </p:nvGraphicFramePr>
        <p:xfrm>
          <a:off x="838200" y="1371600"/>
          <a:ext cx="69342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290734"/>
              </p:ext>
            </p:extLst>
          </p:nvPr>
        </p:nvGraphicFramePr>
        <p:xfrm>
          <a:off x="41148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209800" cy="93068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6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62415"/>
            <a:ext cx="6324600" cy="12652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HIGHLIGHT DONATION FY 2015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Embedded image permalin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02228"/>
            <a:ext cx="4038600" cy="291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marcel.guy\Desktop\pICTURES DONATIONS\Turnaround program DCPS.jpg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99"/>
            <a:ext cx="35052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4572000"/>
            <a:ext cx="76962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en-US" sz="1600" dirty="0" smtClean="0"/>
              <a:t>Turnaround  For Children donated  $1.4 Millions for </a:t>
            </a:r>
            <a:r>
              <a:rPr lang="en-US" sz="1600" dirty="0"/>
              <a:t>teacher practice and student support services </a:t>
            </a:r>
            <a:r>
              <a:rPr lang="en-US" sz="1600" dirty="0" smtClean="0"/>
              <a:t>to </a:t>
            </a:r>
            <a:r>
              <a:rPr lang="en-US" sz="1600" dirty="0" err="1"/>
              <a:t>Hendley</a:t>
            </a:r>
            <a:r>
              <a:rPr lang="en-US" sz="1600" dirty="0"/>
              <a:t> ES, Patterson ES, Wheatley EC, Orr ES and Walker-Jones EC to create a highly effective </a:t>
            </a:r>
            <a:r>
              <a:rPr lang="en-US" sz="1600" dirty="0" smtClean="0"/>
              <a:t>learning environment.  </a:t>
            </a:r>
          </a:p>
          <a:p>
            <a:pPr>
              <a:spcBef>
                <a:spcPct val="20000"/>
              </a:spcBef>
              <a:buClr>
                <a:srgbClr val="CC4757"/>
              </a:buClr>
              <a:buSzPct val="70000"/>
            </a:pPr>
            <a:endParaRPr lang="en-US" sz="1600" dirty="0" smtClean="0"/>
          </a:p>
          <a:p>
            <a:pPr>
              <a:spcBef>
                <a:spcPct val="20000"/>
              </a:spcBef>
              <a:buClr>
                <a:srgbClr val="CC4757"/>
              </a:buClr>
              <a:buSzPct val="70000"/>
            </a:pPr>
            <a:r>
              <a:rPr lang="en-US" sz="1600" dirty="0" smtClean="0"/>
              <a:t>DC </a:t>
            </a:r>
            <a:r>
              <a:rPr lang="en-US" sz="1600" dirty="0"/>
              <a:t>Public Education Fund donation of Programmatic Services and Curriculum Development  Services valued at $5.2 Million </a:t>
            </a:r>
            <a:r>
              <a:rPr lang="en-US" sz="1600" dirty="0" smtClean="0"/>
              <a:t>to support program for </a:t>
            </a:r>
            <a:r>
              <a:rPr lang="en-US" sz="1600" dirty="0"/>
              <a:t>males of color in the District.</a:t>
            </a:r>
          </a:p>
          <a:p>
            <a:pPr lvl="0">
              <a:spcBef>
                <a:spcPct val="20000"/>
              </a:spcBef>
              <a:buClr>
                <a:srgbClr val="CC4757"/>
              </a:buClr>
              <a:buSzPct val="70000"/>
            </a:pPr>
            <a:endParaRPr lang="en-US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209800" cy="93068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1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"/>
            <a:ext cx="6629400" cy="1219200"/>
          </a:xfrm>
        </p:spPr>
        <p:txBody>
          <a:bodyPr/>
          <a:lstStyle/>
          <a:p>
            <a:r>
              <a:rPr lang="en-US" sz="3600" b="1" dirty="0"/>
              <a:t>HIGHLIGHT </a:t>
            </a:r>
            <a:r>
              <a:rPr lang="en-US" sz="3600" b="1" dirty="0" smtClean="0"/>
              <a:t>DONATION </a:t>
            </a:r>
            <a:r>
              <a:rPr lang="en-US" sz="3600" b="1" dirty="0"/>
              <a:t>FY </a:t>
            </a:r>
            <a:r>
              <a:rPr lang="en-US" sz="3600" b="1" dirty="0" smtClean="0"/>
              <a:t>2015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65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Feed the Children donated </a:t>
            </a:r>
            <a:r>
              <a:rPr lang="en-US" sz="1800" dirty="0"/>
              <a:t>$</a:t>
            </a:r>
            <a:r>
              <a:rPr lang="en-US" sz="1800" dirty="0" smtClean="0"/>
              <a:t>1.6 </a:t>
            </a:r>
            <a:r>
              <a:rPr lang="en-US" sz="1800" dirty="0"/>
              <a:t>Million </a:t>
            </a:r>
            <a:r>
              <a:rPr lang="en-US" sz="1800" dirty="0" smtClean="0"/>
              <a:t>worth of books and school supplies to DCPS for its School and After School Programs.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 smtClean="0"/>
              <a:t>.</a:t>
            </a:r>
            <a:endParaRPr lang="en-US" sz="2000" i="1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14800" cy="3276600"/>
          </a:xfrm>
          <a:prstGeom prst="rect">
            <a:avLst/>
          </a:prstGeom>
          <a:noFill/>
        </p:spPr>
      </p:pic>
      <p:pic>
        <p:nvPicPr>
          <p:cNvPr id="9" name="Picture 8" descr="Embedded image permali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810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209800" cy="930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238991"/>
            <a:ext cx="6172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latin typeface="+mj-lt"/>
                <a:cs typeface="Times New Roman" pitchFamily="18" charset="0"/>
              </a:rPr>
              <a:t>DONATIONS POLICIES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Agencies </a:t>
            </a:r>
            <a:r>
              <a:rPr lang="en-US" sz="2400" b="1" dirty="0">
                <a:solidFill>
                  <a:srgbClr val="FF0000"/>
                </a:solidFill>
              </a:rPr>
              <a:t>may not solicit, accept, or use </a:t>
            </a:r>
            <a:r>
              <a:rPr lang="en-US" sz="2400" b="1" dirty="0" smtClean="0">
                <a:solidFill>
                  <a:srgbClr val="FF0000"/>
                </a:solidFill>
              </a:rPr>
              <a:t>donated </a:t>
            </a:r>
            <a:r>
              <a:rPr lang="en-US" sz="2400" b="1" dirty="0">
                <a:solidFill>
                  <a:srgbClr val="FF0000"/>
                </a:solidFill>
              </a:rPr>
              <a:t>funds, </a:t>
            </a:r>
            <a:r>
              <a:rPr lang="en-US" sz="2400" b="1" dirty="0" smtClean="0">
                <a:solidFill>
                  <a:srgbClr val="FF0000"/>
                </a:solidFill>
              </a:rPr>
              <a:t>services </a:t>
            </a:r>
            <a:r>
              <a:rPr lang="en-US" sz="2400" b="1" dirty="0">
                <a:solidFill>
                  <a:srgbClr val="FF0000"/>
                </a:solidFill>
              </a:rPr>
              <a:t>or property without </a:t>
            </a:r>
            <a:r>
              <a:rPr lang="en-US" sz="2400" b="1" dirty="0" smtClean="0">
                <a:solidFill>
                  <a:srgbClr val="FF0000"/>
                </a:solidFill>
              </a:rPr>
              <a:t>prior </a:t>
            </a:r>
            <a:r>
              <a:rPr lang="en-US" sz="2400" b="1" dirty="0">
                <a:solidFill>
                  <a:srgbClr val="FF0000"/>
                </a:solidFill>
              </a:rPr>
              <a:t>approval by </a:t>
            </a:r>
            <a:r>
              <a:rPr lang="en-US" sz="2400" b="1" dirty="0" smtClean="0">
                <a:solidFill>
                  <a:srgbClr val="FF0000"/>
                </a:solidFill>
              </a:rPr>
              <a:t>OPGS or OGC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Donations </a:t>
            </a:r>
            <a:r>
              <a:rPr lang="en-US" sz="2400" dirty="0"/>
              <a:t>must be used for an authorized </a:t>
            </a:r>
            <a:r>
              <a:rPr lang="en-US" sz="2400" dirty="0" smtClean="0"/>
              <a:t>purpose </a:t>
            </a:r>
            <a:r>
              <a:rPr lang="en-US" sz="2400" dirty="0"/>
              <a:t>of the </a:t>
            </a:r>
            <a:r>
              <a:rPr lang="en-US" sz="2400" dirty="0" smtClean="0"/>
              <a:t>Agency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Financial </a:t>
            </a:r>
            <a:r>
              <a:rPr lang="en-US" sz="2400" dirty="0"/>
              <a:t>donations must be deposited in the Private Donation Funds </a:t>
            </a:r>
            <a:r>
              <a:rPr lang="en-US" sz="2400" dirty="0" smtClean="0"/>
              <a:t>8450 (ACFO approves Budget Authority-Funds carry over)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No </a:t>
            </a:r>
            <a:r>
              <a:rPr lang="en-US" sz="2400" dirty="0"/>
              <a:t>quid pro quo can </a:t>
            </a:r>
            <a:r>
              <a:rPr lang="en-US" sz="2400" dirty="0" smtClean="0"/>
              <a:t>exist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Donations </a:t>
            </a:r>
            <a:r>
              <a:rPr lang="en-US" sz="2400" dirty="0"/>
              <a:t>= bona fide </a:t>
            </a:r>
            <a:r>
              <a:rPr lang="en-US" sz="2400" dirty="0" smtClean="0"/>
              <a:t>contributions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Donations of cash is prohibited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Link to the Mayor’s Memorandum 2015-001 (8/21/15) governing Donations in the District: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opgs.dc.gov/node/243802</a:t>
            </a:r>
            <a:r>
              <a:rPr lang="en-US" sz="2400" dirty="0" smtClean="0"/>
              <a:t>. </a:t>
            </a:r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209800" cy="9306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92" y="5334000"/>
            <a:ext cx="1825233" cy="154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9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743200" y="239486"/>
            <a:ext cx="5638800" cy="11697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ea typeface="+mn-ea"/>
                <a:cs typeface="Times New Roman" pitchFamily="18" charset="0"/>
              </a:rPr>
              <a:t>DONATION APPROVAL PROCESS: </a:t>
            </a:r>
            <a:br>
              <a:rPr lang="en-US" sz="2400" b="1" dirty="0" smtClean="0">
                <a:ea typeface="+mn-ea"/>
                <a:cs typeface="Times New Roman" pitchFamily="18" charset="0"/>
              </a:rPr>
            </a:br>
            <a:r>
              <a:rPr lang="en-US" sz="2400" dirty="0" smtClean="0">
                <a:ea typeface="+mn-ea"/>
                <a:cs typeface="Times New Roman" pitchFamily="18" charset="0"/>
              </a:rPr>
              <a:t>Only three steps:</a:t>
            </a:r>
            <a:endParaRPr lang="en-US" sz="2400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5346434"/>
              </p:ext>
            </p:extLst>
          </p:nvPr>
        </p:nvGraphicFramePr>
        <p:xfrm>
          <a:off x="1066800" y="1447800"/>
          <a:ext cx="6781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83" y="211456"/>
            <a:ext cx="2134917" cy="154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715000" cy="1180624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ea typeface="+mn-ea"/>
                <a:cs typeface="Times New Roman" pitchFamily="18" charset="0"/>
              </a:rPr>
              <a:t>   </a:t>
            </a:r>
            <a:r>
              <a:rPr lang="en-US" sz="2400" b="1" dirty="0" smtClean="0">
                <a:ea typeface="+mn-ea"/>
                <a:cs typeface="Times New Roman" pitchFamily="18" charset="0"/>
              </a:rPr>
              <a:t>DONATION APPROVAL PROCESS</a:t>
            </a:r>
            <a:r>
              <a:rPr lang="en-US" sz="3000" b="1" dirty="0" smtClean="0">
                <a:ea typeface="+mn-ea"/>
                <a:cs typeface="Times New Roman" pitchFamily="18" charset="0"/>
              </a:rPr>
              <a:t>: </a:t>
            </a:r>
            <a:br>
              <a:rPr lang="en-US" sz="3000" b="1" dirty="0" smtClean="0">
                <a:ea typeface="+mn-ea"/>
                <a:cs typeface="Times New Roman" pitchFamily="18" charset="0"/>
              </a:rPr>
            </a:br>
            <a:r>
              <a:rPr lang="en-US" sz="3000" b="1" dirty="0">
                <a:ea typeface="+mn-ea"/>
                <a:cs typeface="Times New Roman" pitchFamily="18" charset="0"/>
              </a:rPr>
              <a:t> </a:t>
            </a:r>
            <a:r>
              <a:rPr lang="en-US" sz="3000" b="1" dirty="0" smtClean="0">
                <a:ea typeface="+mn-ea"/>
                <a:cs typeface="Times New Roman" pitchFamily="18" charset="0"/>
              </a:rPr>
              <a:t>  </a:t>
            </a:r>
            <a:r>
              <a:rPr lang="en-US" sz="2400" b="1" dirty="0" smtClean="0">
                <a:ea typeface="+mn-ea"/>
                <a:cs typeface="Times New Roman" pitchFamily="18" charset="0"/>
              </a:rPr>
              <a:t>Step 1:  Submit an application on Quickbase</a:t>
            </a:r>
            <a:endParaRPr lang="en-US" sz="2400" b="1" u="sng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92830"/>
              </p:ext>
            </p:extLst>
          </p:nvPr>
        </p:nvGraphicFramePr>
        <p:xfrm>
          <a:off x="533400" y="2714030"/>
          <a:ext cx="8305800" cy="373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/>
                <a:gridCol w="2438400"/>
                <a:gridCol w="381000"/>
                <a:gridCol w="5181601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endParaRPr lang="en-US" b="1" u="non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Agency</a:t>
                      </a:r>
                      <a:r>
                        <a:rPr lang="en-US" b="1" u="none" baseline="0" dirty="0" smtClean="0"/>
                        <a:t> prepares and submits an Application to Approve Donation(AAD)</a:t>
                      </a:r>
                      <a:endParaRPr lang="en-US" b="1" u="non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4440">
                <a:tc>
                  <a:txBody>
                    <a:bodyPr/>
                    <a:lstStyle/>
                    <a:p>
                      <a:r>
                        <a:rPr lang="en-US" b="0" u="none" dirty="0" smtClean="0"/>
                        <a:t>1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Agency &amp; donor</a:t>
                      </a:r>
                      <a:endParaRPr lang="en-US" b="1" u="non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Agency has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donor</a:t>
                      </a:r>
                      <a:r>
                        <a:rPr lang="en-US" baseline="0" dirty="0" smtClean="0"/>
                        <a:t> read and </a:t>
                      </a:r>
                      <a:r>
                        <a:rPr lang="en-US" dirty="0" smtClean="0"/>
                        <a:t>approved the 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Mayor’s Memorandum </a:t>
                      </a:r>
                      <a:r>
                        <a:rPr lang="en-US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Online application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Agency submits an application to approve donation via </a:t>
                      </a:r>
                      <a:r>
                        <a:rPr lang="en-US" u="sng" baseline="0" dirty="0" err="1" smtClean="0">
                          <a:solidFill>
                            <a:srgbClr val="FF0000"/>
                          </a:solidFill>
                        </a:rPr>
                        <a:t>QuickBase</a:t>
                      </a:r>
                      <a:r>
                        <a:rPr lang="en-US" u="sng" baseline="0" dirty="0" smtClean="0">
                          <a:solidFill>
                            <a:srgbClr val="FF0000"/>
                          </a:solidFill>
                        </a:rPr>
                        <a:t> Application. </a:t>
                      </a:r>
                      <a:r>
                        <a:rPr lang="en-US" u="none" baseline="0" dirty="0" smtClean="0">
                          <a:solidFill>
                            <a:schemeClr val="tx1"/>
                          </a:solidFill>
                        </a:rPr>
                        <a:t> Go to octo.quickbase.com.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i="1" u="none" baseline="0" dirty="0" smtClean="0">
                          <a:solidFill>
                            <a:schemeClr val="tx1"/>
                          </a:solidFill>
                        </a:rPr>
                        <a:t>Note-there is a separate 15 min training video on YouTube on how to submit an application on </a:t>
                      </a:r>
                      <a:r>
                        <a:rPr lang="en-US" sz="1600" i="1" u="none" baseline="0" dirty="0" err="1" smtClean="0">
                          <a:solidFill>
                            <a:schemeClr val="tx1"/>
                          </a:solidFill>
                        </a:rPr>
                        <a:t>Quickbase</a:t>
                      </a:r>
                      <a:r>
                        <a:rPr lang="en-US" sz="1600" i="1" u="none" baseline="0" dirty="0" smtClean="0">
                          <a:solidFill>
                            <a:schemeClr val="tx1"/>
                          </a:solidFill>
                        </a:rPr>
                        <a:t>- opgs.dc.gov/YouTube.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644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1752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Text in red = documents/tools to which you’ll need access in order to process donations; links are at end of the presentation.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209800" cy="9306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28800" cy="13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21056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ea typeface="+mn-ea"/>
                <a:cs typeface="Times New Roman" pitchFamily="18" charset="0"/>
              </a:rPr>
              <a:t>   </a:t>
            </a:r>
            <a:r>
              <a:rPr lang="en-US" sz="2400" b="1" dirty="0">
                <a:cs typeface="Times New Roman" pitchFamily="18" charset="0"/>
              </a:rPr>
              <a:t>DONATION APPROVAL PROCESS</a:t>
            </a:r>
            <a:r>
              <a:rPr lang="en-US" sz="3000" b="1" dirty="0">
                <a:cs typeface="Times New Roman" pitchFamily="18" charset="0"/>
              </a:rPr>
              <a:t>: </a:t>
            </a:r>
            <a:br>
              <a:rPr lang="en-US" sz="3000" b="1" dirty="0">
                <a:cs typeface="Times New Roman" pitchFamily="18" charset="0"/>
              </a:rPr>
            </a:br>
            <a:r>
              <a:rPr lang="en-US" sz="3000" b="1" dirty="0">
                <a:cs typeface="Times New Roman" pitchFamily="18" charset="0"/>
              </a:rPr>
              <a:t>   </a:t>
            </a:r>
            <a:r>
              <a:rPr lang="en-US" sz="2400" b="1" dirty="0" smtClean="0">
                <a:cs typeface="Times New Roman" pitchFamily="18" charset="0"/>
              </a:rPr>
              <a:t>Step 2: Legal review process</a:t>
            </a:r>
            <a:endParaRPr lang="en-US" sz="2400" b="1" u="sng" dirty="0"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45122"/>
              </p:ext>
            </p:extLst>
          </p:nvPr>
        </p:nvGraphicFramePr>
        <p:xfrm>
          <a:off x="304800" y="1472358"/>
          <a:ext cx="8305800" cy="532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"/>
                <a:gridCol w="3204239"/>
                <a:gridCol w="4720562"/>
              </a:tblGrid>
              <a:tr h="6373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048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 The Mayor’s Office of the Legal Counsel Performs the legal review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434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OPGS</a:t>
                      </a:r>
                      <a:r>
                        <a:rPr lang="en-US" sz="1600" baseline="0" dirty="0" smtClean="0"/>
                        <a:t> and MOLC will receive your online application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OPGS and</a:t>
                      </a:r>
                      <a:r>
                        <a:rPr lang="en-US" sz="1600" baseline="0" dirty="0" smtClean="0"/>
                        <a:t> MOLC r</a:t>
                      </a:r>
                      <a:r>
                        <a:rPr lang="en-US" sz="1600" dirty="0" smtClean="0"/>
                        <a:t>eview</a:t>
                      </a:r>
                      <a:r>
                        <a:rPr lang="en-US" sz="1600" baseline="0" dirty="0" smtClean="0"/>
                        <a:t> your application and contact you if additional information is needed.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</a:tr>
              <a:tr h="295825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Legal Review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MOLC  will</a:t>
                      </a:r>
                      <a:r>
                        <a:rPr lang="en-US" sz="1600" baseline="0" dirty="0" smtClean="0"/>
                        <a:t> determine if your donation is legally sufficient. </a:t>
                      </a:r>
                      <a:r>
                        <a:rPr lang="en-US" sz="1600" dirty="0" smtClean="0">
                          <a:cs typeface="Times New Roman" panose="02020603050405020304" pitchFamily="18" charset="0"/>
                        </a:rPr>
                        <a:t>Common problems are: conflicts of interest and apparent advertising—quid pro quo—and endorsement concerns.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 smtClean="0"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cs typeface="Times New Roman" panose="02020603050405020304" pitchFamily="18" charset="0"/>
                        </a:rPr>
                        <a:t> MOLC</a:t>
                      </a:r>
                      <a:r>
                        <a:rPr lang="en-US" sz="1600" baseline="0" dirty="0" smtClean="0">
                          <a:cs typeface="Times New Roman" panose="02020603050405020304" pitchFamily="18" charset="0"/>
                        </a:rPr>
                        <a:t> will verify </a:t>
                      </a:r>
                      <a:r>
                        <a:rPr lang="en-US" sz="1600" dirty="0" smtClean="0">
                          <a:cs typeface="Times New Roman" panose="02020603050405020304" pitchFamily="18" charset="0"/>
                        </a:rPr>
                        <a:t>if the proposed donation is consistent with the agency’s authorized purpose or duty.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dirty="0" smtClean="0"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cs typeface="Times New Roman" panose="02020603050405020304" pitchFamily="18" charset="0"/>
                        </a:rPr>
                        <a:t> At</a:t>
                      </a:r>
                      <a:r>
                        <a:rPr lang="en-US" sz="1600" baseline="0" dirty="0" smtClean="0">
                          <a:cs typeface="Times New Roman" panose="02020603050405020304" pitchFamily="18" charset="0"/>
                        </a:rPr>
                        <a:t> the end of the review, agency receives an email confirming that the application has been approved for the legal sufficiency or denied. </a:t>
                      </a:r>
                      <a:endParaRPr lang="en-US" sz="1600" dirty="0" smtClean="0"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57942"/>
            <a:ext cx="4196521" cy="54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86" y="12192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Step 3: Donation Agreement Form: </a:t>
            </a:r>
          </a:p>
          <a:p>
            <a:endParaRPr lang="en-US" sz="2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Agency fill out the </a:t>
            </a:r>
            <a:r>
              <a:rPr lang="en-US" u="sng" dirty="0" smtClean="0">
                <a:solidFill>
                  <a:srgbClr val="FF0000"/>
                </a:solidFill>
              </a:rPr>
              <a:t>Donation Agreement </a:t>
            </a:r>
            <a:r>
              <a:rPr lang="en-US" u="sng" dirty="0">
                <a:solidFill>
                  <a:srgbClr val="FF0000"/>
                </a:solidFill>
              </a:rPr>
              <a:t>form </a:t>
            </a:r>
            <a:r>
              <a:rPr lang="en-US" dirty="0"/>
              <a:t>and have it signed by the donor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Agency </a:t>
            </a:r>
            <a:r>
              <a:rPr lang="en-US" dirty="0"/>
              <a:t>sends form and photocopy of the check to marcel.guy</a:t>
            </a:r>
            <a:r>
              <a:rPr lang="en-US" dirty="0">
                <a:hlinkClick r:id="rId4"/>
              </a:rPr>
              <a:t>@dc.gov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Once the agreement is signed by OPGS, </a:t>
            </a:r>
            <a:r>
              <a:rPr lang="en-US" dirty="0" smtClean="0"/>
              <a:t>Agency </a:t>
            </a:r>
            <a:r>
              <a:rPr lang="en-US" dirty="0"/>
              <a:t>can then accept and use the donation  </a:t>
            </a:r>
          </a:p>
          <a:p>
            <a:endParaRPr lang="en-US" dirty="0" smtClean="0"/>
          </a:p>
          <a:p>
            <a:r>
              <a:rPr lang="en-US" dirty="0" smtClean="0"/>
              <a:t>The whole process </a:t>
            </a:r>
            <a:r>
              <a:rPr lang="en-US" dirty="0"/>
              <a:t>takes up to </a:t>
            </a:r>
            <a:r>
              <a:rPr lang="en-US" dirty="0" smtClean="0"/>
              <a:t>7 </a:t>
            </a:r>
            <a:r>
              <a:rPr lang="en-US" dirty="0"/>
              <a:t>business </a:t>
            </a:r>
            <a:r>
              <a:rPr lang="en-US" dirty="0" smtClean="0"/>
              <a:t>days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43200" y="533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DONATION APPROVAL PROCESS</a:t>
            </a:r>
            <a:endParaRPr lang="en-US" sz="2400" dirty="0"/>
          </a:p>
        </p:txBody>
      </p:sp>
      <p:pic>
        <p:nvPicPr>
          <p:cNvPr id="8" name="Picture 2" descr="http://www.installmentpaydayloanlenders.com/wp-content/uploads/2012/12/Instant-Approval-Credit-Card-Off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828800" cy="13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93282"/>
            <a:ext cx="2209800" cy="9306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2657"/>
            <a:ext cx="7086600" cy="118654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ea typeface="+mn-ea"/>
                <a:cs typeface="Times New Roman" pitchFamily="18" charset="0"/>
              </a:rPr>
              <a:t>FINANCIAL DONATIONS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524000"/>
            <a:ext cx="78486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cs typeface="Times New Roman" pitchFamily="18" charset="0"/>
              </a:rPr>
              <a:t>All financial donations must be deposited in the 8450 Private Donations Fund.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All checks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must be made out to the DC Treasury,</a:t>
            </a:r>
            <a:endParaRPr lang="en-US" sz="24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anose="02020603050405020304" pitchFamily="18" charset="0"/>
              </a:rPr>
              <a:t>Finance team (OFRM, OCFO) </a:t>
            </a:r>
            <a:r>
              <a:rPr lang="en-US" sz="2400" dirty="0">
                <a:cs typeface="Times New Roman" panose="02020603050405020304" pitchFamily="18" charset="0"/>
              </a:rPr>
              <a:t>sets up attributes in GRAMS pointing to fund 8450.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Donation appears in SOAR (System of Accounting and Reporting).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Agency must provide the donation agreement with the  check to the Fiscal officer using the newly created attributes to process the check in INOVA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209800" cy="93068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7514" y="152400"/>
            <a:ext cx="6368143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ea typeface="+mn-ea"/>
                <a:cs typeface="Times New Roman" pitchFamily="18" charset="0"/>
              </a:rPr>
              <a:t>PROCESSING OF CHECKS</a:t>
            </a:r>
          </a:p>
        </p:txBody>
      </p:sp>
      <p:pic>
        <p:nvPicPr>
          <p:cNvPr id="128002" name="Picture 2" descr="C:\Users\Cesar.Vence\AppData\Local\Microsoft\Windows\Temporary Internet Files\Content.IE5\KGMHXLAW\MP90017843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72873"/>
            <a:ext cx="2743200" cy="182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1676400"/>
            <a:ext cx="7848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Send photocopy of check and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Donation Agreement to Donations Manager at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  <a:hlinkClick r:id="rId3"/>
              </a:rPr>
              <a:t>marcel.guy@dc.gov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Once the agreement is signed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by OPGS,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Your AFO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can set up the attribute with OFRM and have them processed the check</a:t>
            </a:r>
            <a:r>
              <a:rPr lang="en-US" sz="2800" b="1" noProof="0" dirty="0" smtClean="0">
                <a:latin typeface="+mj-lt"/>
                <a:cs typeface="Times New Roman" pitchFamily="18" charset="0"/>
              </a:rPr>
              <a:t>.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b="1" dirty="0" smtClean="0"/>
              <a:t>Training 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WILL…</a:t>
            </a:r>
          </a:p>
          <a:p>
            <a:r>
              <a:rPr lang="en-US" dirty="0"/>
              <a:t>Understand How the </a:t>
            </a:r>
            <a:r>
              <a:rPr lang="en-US" b="1" dirty="0"/>
              <a:t>Donation Process </a:t>
            </a:r>
            <a:r>
              <a:rPr lang="en-US" dirty="0"/>
              <a:t>Works, its </a:t>
            </a:r>
            <a:r>
              <a:rPr lang="en-US" b="1" dirty="0"/>
              <a:t>Benefits</a:t>
            </a:r>
            <a:r>
              <a:rPr lang="en-US" dirty="0"/>
              <a:t>, and </a:t>
            </a:r>
            <a:r>
              <a:rPr lang="en-US" b="1" dirty="0"/>
              <a:t>OPGS’ Assistance </a:t>
            </a:r>
            <a:r>
              <a:rPr lang="en-US" dirty="0"/>
              <a:t>to Your Agency;</a:t>
            </a:r>
          </a:p>
          <a:p>
            <a:r>
              <a:rPr lang="en-US" dirty="0"/>
              <a:t>Become familiar with the </a:t>
            </a:r>
            <a:r>
              <a:rPr lang="en-US" b="1" dirty="0"/>
              <a:t>District’s Rules of Conduct Governing Donations Made to the </a:t>
            </a:r>
            <a:r>
              <a:rPr lang="en-US" b="1" dirty="0" smtClean="0"/>
              <a:t>Government 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Learn about </a:t>
            </a:r>
            <a:r>
              <a:rPr lang="en-US" b="1" dirty="0"/>
              <a:t>Donation Ethical Requirements and its Non-Compliance Consequences.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209800" cy="9306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ea typeface="+mn-ea"/>
                <a:cs typeface="Times New Roman" pitchFamily="18" charset="0"/>
              </a:rPr>
              <a:t>WIRE </a:t>
            </a:r>
            <a:r>
              <a:rPr lang="en-US" sz="3800" b="1" dirty="0" smtClean="0">
                <a:ea typeface="+mn-ea"/>
                <a:cs typeface="Times New Roman" pitchFamily="18" charset="0"/>
              </a:rPr>
              <a:t>TRANSFERS </a:t>
            </a:r>
            <a:br>
              <a:rPr lang="en-US" sz="3800" b="1" dirty="0" smtClean="0">
                <a:ea typeface="+mn-ea"/>
                <a:cs typeface="Times New Roman" pitchFamily="18" charset="0"/>
              </a:rPr>
            </a:br>
            <a:endParaRPr lang="en-US" sz="3800" b="1" dirty="0"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086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  <a:cs typeface="Times New Roman" pitchFamily="18" charset="0"/>
              </a:rPr>
              <a:t>The recipient agency may accept a financial donation via a wire transfer between the donor and the D.C. Treasury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		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Bank Name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Wells Fargo</a:t>
            </a:r>
          </a:p>
          <a:p>
            <a:pPr>
              <a:buFont typeface="Wingdings" pitchFamily="2" charset="2"/>
              <a:buNone/>
            </a:pPr>
            <a:r>
              <a:rPr lang="en-US" sz="1900" b="1" dirty="0" smtClean="0">
                <a:latin typeface="+mj-lt"/>
                <a:cs typeface="Times New Roman" pitchFamily="18" charset="0"/>
              </a:rPr>
              <a:t>		ABA Number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</a:t>
            </a:r>
            <a:r>
              <a:rPr lang="en-US" sz="1900" dirty="0">
                <a:latin typeface="+mj-lt"/>
                <a:cs typeface="Times New Roman" pitchFamily="18" charset="0"/>
              </a:rPr>
              <a:t>054001220</a:t>
            </a:r>
          </a:p>
          <a:p>
            <a:pPr>
              <a:buFont typeface="Wingdings" pitchFamily="2" charset="2"/>
              <a:buNone/>
            </a:pPr>
            <a:r>
              <a:rPr lang="en-US" sz="1900" b="1" dirty="0" smtClean="0">
                <a:latin typeface="+mj-lt"/>
                <a:cs typeface="Times New Roman" pitchFamily="18" charset="0"/>
              </a:rPr>
              <a:t>		Account Name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DC Government </a:t>
            </a:r>
          </a:p>
          <a:p>
            <a:pPr>
              <a:buFont typeface="Wingdings" pitchFamily="2" charset="2"/>
              <a:buNone/>
            </a:pPr>
            <a:r>
              <a:rPr lang="en-US" sz="1900" b="1" dirty="0" smtClean="0">
                <a:latin typeface="+mj-lt"/>
                <a:cs typeface="Times New Roman" pitchFamily="18" charset="0"/>
              </a:rPr>
              <a:t>		Account Number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</a:t>
            </a:r>
            <a:r>
              <a:rPr lang="en-US" sz="1900" dirty="0">
                <a:latin typeface="+mj-lt"/>
                <a:cs typeface="Times New Roman" pitchFamily="18" charset="0"/>
              </a:rPr>
              <a:t>2000043154623 – BANK ID 23W</a:t>
            </a:r>
            <a:r>
              <a:rPr lang="en-US" sz="1900" b="1" dirty="0" smtClean="0">
                <a:latin typeface="+mj-lt"/>
                <a:cs typeface="Times New Roman" pitchFamily="18" charset="0"/>
              </a:rPr>
              <a:t>		Reference</a:t>
            </a:r>
            <a:r>
              <a:rPr lang="en-US" sz="1900" dirty="0" smtClean="0">
                <a:latin typeface="+mj-lt"/>
                <a:cs typeface="Times New Roman" pitchFamily="18" charset="0"/>
              </a:rPr>
              <a:t>: "Contribution for ----“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800" dirty="0" smtClean="0">
              <a:latin typeface="+mj-lt"/>
              <a:cs typeface="Times New Roman" pitchFamily="18" charset="0"/>
            </a:endParaRP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27654" name="Picture 6" descr="C:\Documents and Settings\Cesar.Vence\Local Settings\Temporary Internet Files\Content.IE5\YZE7QJWD\MPj04331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36371"/>
            <a:ext cx="2133600" cy="21336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39486"/>
            <a:ext cx="6248400" cy="93068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FOREIGN 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cs typeface="Times New Roman" pitchFamily="18" charset="0"/>
              </a:rPr>
              <a:t>Foreign donations are donations coming from a foreign source or donation covering the international travel expenses.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cs typeface="Times New Roman" pitchFamily="18" charset="0"/>
              </a:rPr>
              <a:t>Agency must get the Mayor’s Chief of Staff approval  before </a:t>
            </a:r>
            <a:r>
              <a:rPr lang="en-US" sz="2600" dirty="0">
                <a:cs typeface="Times New Roman" pitchFamily="18" charset="0"/>
              </a:rPr>
              <a:t>going through OPGS’ approval </a:t>
            </a:r>
            <a:r>
              <a:rPr lang="en-US" sz="2600" dirty="0" smtClean="0">
                <a:cs typeface="Times New Roman" pitchFamily="18" charset="0"/>
              </a:rPr>
              <a:t>process.</a:t>
            </a:r>
            <a:endParaRPr lang="en-US" sz="26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Documents and Settings\Cesar.Vence\Local Settings\Temporary Internet Files\Content.IE5\7ESBVHGT\MCj0438060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267200"/>
            <a:ext cx="2743200" cy="2286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326261"/>
            <a:ext cx="74676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latin typeface="+mj-lt"/>
                <a:cs typeface="Times New Roman" pitchFamily="18" charset="0"/>
              </a:rPr>
              <a:t>NON-COMPLIANCE</a:t>
            </a:r>
            <a:br>
              <a:rPr lang="en-US" sz="3200" b="1" dirty="0">
                <a:latin typeface="+mj-lt"/>
                <a:cs typeface="Times New Roman" pitchFamily="18" charset="0"/>
              </a:rPr>
            </a:br>
            <a:r>
              <a:rPr lang="en-US" sz="3200" b="1" dirty="0" smtClean="0">
                <a:latin typeface="+mj-lt"/>
                <a:cs typeface="Times New Roman" pitchFamily="18" charset="0"/>
              </a:rPr>
              <a:t>CONSEQUENCES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 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5790"/>
            <a:ext cx="8077200" cy="513741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en-US" sz="2400" dirty="0" smtClean="0"/>
          </a:p>
          <a:p>
            <a:r>
              <a:rPr lang="en-US" dirty="0" smtClean="0"/>
              <a:t>Penalties for Non Compliance:</a:t>
            </a:r>
          </a:p>
          <a:p>
            <a:pPr lvl="1"/>
            <a:r>
              <a:rPr lang="en-US" dirty="0" smtClean="0"/>
              <a:t>BEGA </a:t>
            </a:r>
            <a:r>
              <a:rPr lang="en-US" dirty="0"/>
              <a:t>may </a:t>
            </a:r>
            <a:r>
              <a:rPr lang="en-US" dirty="0" smtClean="0"/>
              <a:t>impose penalties</a:t>
            </a:r>
            <a:endParaRPr lang="en-US" dirty="0"/>
          </a:p>
          <a:p>
            <a:pPr lvl="2"/>
            <a:r>
              <a:rPr lang="en-US" dirty="0" smtClean="0"/>
              <a:t>Fines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Public </a:t>
            </a:r>
            <a:r>
              <a:rPr lang="en-US" dirty="0"/>
              <a:t>censure for elected officials and recommendations for </a:t>
            </a:r>
            <a:r>
              <a:rPr lang="en-US" dirty="0" smtClean="0"/>
              <a:t>removal</a:t>
            </a:r>
          </a:p>
          <a:p>
            <a:pPr lvl="2"/>
            <a:r>
              <a:rPr lang="en-US" sz="2400" dirty="0" smtClean="0"/>
              <a:t>Imprisonment. 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</a:t>
            </a:r>
            <a:r>
              <a:rPr lang="en-US" sz="5400" dirty="0" smtClean="0"/>
              <a:t>- </a:t>
            </a:r>
            <a:r>
              <a:rPr lang="en-US" sz="2400" dirty="0" smtClean="0"/>
              <a:t> Your Agency may also impose penalties for non    	compliance.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371600"/>
            <a:ext cx="1705138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99865" y="1295400"/>
            <a:ext cx="1397635" cy="60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1300" b="1" dirty="0" smtClean="0">
                <a:solidFill>
                  <a:srgbClr val="FFFFFF"/>
                </a:solidFill>
                <a:ea typeface="Calibri"/>
                <a:cs typeface="Times New Roman"/>
              </a:rPr>
              <a:t>Ag</a:t>
            </a:r>
            <a:endParaRPr lang="en-US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0950" y="2136140"/>
            <a:ext cx="1828800" cy="571500"/>
          </a:xfrm>
          <a:prstGeom prst="roundRect">
            <a:avLst>
              <a:gd name="adj" fmla="val 50000"/>
            </a:avLst>
          </a:prstGeom>
          <a:solidFill>
            <a:srgbClr val="2A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90950" y="2922905"/>
            <a:ext cx="1828800" cy="571500"/>
          </a:xfrm>
          <a:prstGeom prst="roundRect">
            <a:avLst>
              <a:gd name="adj" fmla="val 50000"/>
            </a:avLst>
          </a:prstGeom>
          <a:solidFill>
            <a:srgbClr val="2A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27070" y="3731260"/>
            <a:ext cx="2971165" cy="571500"/>
          </a:xfrm>
          <a:prstGeom prst="roundRect">
            <a:avLst>
              <a:gd name="adj" fmla="val 50000"/>
            </a:avLst>
          </a:prstGeom>
          <a:solidFill>
            <a:srgbClr val="2A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80155" y="4538980"/>
            <a:ext cx="1828800" cy="571500"/>
          </a:xfrm>
          <a:prstGeom prst="roundRect">
            <a:avLst>
              <a:gd name="adj" fmla="val 50000"/>
            </a:avLst>
          </a:prstGeom>
          <a:solidFill>
            <a:srgbClr val="2A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80155" y="5336540"/>
            <a:ext cx="1828800" cy="571500"/>
          </a:xfrm>
          <a:prstGeom prst="roundRect">
            <a:avLst>
              <a:gd name="adj" fmla="val 50000"/>
            </a:avLst>
          </a:prstGeom>
          <a:solidFill>
            <a:srgbClr val="2A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780155" y="6134100"/>
            <a:ext cx="1828800" cy="571500"/>
          </a:xfrm>
          <a:prstGeom prst="roundRect">
            <a:avLst>
              <a:gd name="adj" fmla="val 50000"/>
            </a:avLst>
          </a:prstGeom>
          <a:solidFill>
            <a:srgbClr val="2A3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03040" y="2146300"/>
            <a:ext cx="1397635" cy="5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Submit AAD Form to </a:t>
            </a:r>
            <a:r>
              <a:rPr lang="en-US" sz="13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OPGS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00500" y="2923540"/>
            <a:ext cx="1397635" cy="5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OPGS and </a:t>
            </a:r>
            <a:r>
              <a:rPr lang="en-US" sz="1300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MOLC</a:t>
            </a:r>
            <a:r>
              <a:rPr lang="en-US" sz="13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3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Complete Review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63315" y="3731260"/>
            <a:ext cx="2171065" cy="5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Donation Agreement with three required signatures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06215" y="4542790"/>
            <a:ext cx="1397635" cy="5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Accept and Use Donation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33520" y="5340985"/>
            <a:ext cx="1397635" cy="5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Check Processed by OFT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02405" y="6134100"/>
            <a:ext cx="1397635" cy="5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OPGS Publishes Report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66155" y="2242185"/>
            <a:ext cx="1368425" cy="1367790"/>
          </a:xfrm>
          <a:prstGeom prst="ellipse">
            <a:avLst/>
          </a:prstGeom>
          <a:solidFill>
            <a:srgbClr val="D20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2242185"/>
            <a:ext cx="1368425" cy="1367790"/>
          </a:xfrm>
          <a:prstGeom prst="ellipse">
            <a:avLst/>
          </a:prstGeom>
          <a:solidFill>
            <a:srgbClr val="D20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229985" y="2359660"/>
            <a:ext cx="10312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Legal Sufficiency Review from </a:t>
            </a:r>
            <a:r>
              <a:rPr lang="en-US" sz="1200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MOLC</a:t>
            </a:r>
            <a:r>
              <a:rPr lang="en-US" sz="12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47265" y="2473325"/>
            <a:ext cx="103124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OPGS Review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89475" y="1905000"/>
            <a:ext cx="0" cy="23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92650" y="2712720"/>
            <a:ext cx="0" cy="23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92650" y="3489960"/>
            <a:ext cx="0" cy="23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03445" y="4303395"/>
            <a:ext cx="0" cy="23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03445" y="5106035"/>
            <a:ext cx="0" cy="23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703445" y="5903595"/>
            <a:ext cx="0" cy="231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619750" y="2476500"/>
            <a:ext cx="554990" cy="11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608955" y="3045460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317875" y="2473960"/>
            <a:ext cx="466725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418840" y="3050540"/>
            <a:ext cx="361315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6066155" y="4648200"/>
            <a:ext cx="2544445" cy="148589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800" b="1" kern="120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0" i="1" dirty="0" smtClean="0">
                <a:solidFill>
                  <a:schemeClr val="tx1"/>
                </a:solidFill>
                <a:effectLst/>
              </a:rPr>
              <a:t>AAD: Application to approve donation</a:t>
            </a:r>
          </a:p>
          <a:p>
            <a:endParaRPr lang="en-US" sz="1000" b="0" i="1" dirty="0" smtClean="0">
              <a:solidFill>
                <a:schemeClr val="tx1"/>
              </a:solidFill>
              <a:effectLst/>
            </a:endParaRPr>
          </a:p>
          <a:p>
            <a:r>
              <a:rPr lang="en-US" sz="1000" b="0" i="1" dirty="0" smtClean="0">
                <a:solidFill>
                  <a:schemeClr val="tx1"/>
                </a:solidFill>
                <a:effectLst/>
              </a:rPr>
              <a:t>OPGS: Office of Partnerships and Grant Services</a:t>
            </a:r>
          </a:p>
          <a:p>
            <a:endParaRPr lang="en-US" sz="1000" b="0" i="1" dirty="0" smtClean="0">
              <a:solidFill>
                <a:schemeClr val="tx1"/>
              </a:solidFill>
              <a:effectLst/>
            </a:endParaRPr>
          </a:p>
          <a:p>
            <a:r>
              <a:rPr lang="en-US" sz="1000" b="0" i="1" dirty="0" smtClean="0">
                <a:solidFill>
                  <a:schemeClr val="tx1"/>
                </a:solidFill>
                <a:effectLst/>
              </a:rPr>
              <a:t>MOLC: Mayor Office of the Legal Counsel</a:t>
            </a:r>
          </a:p>
          <a:p>
            <a:endParaRPr lang="en-US" sz="1000" b="0" i="1" dirty="0">
              <a:solidFill>
                <a:schemeClr val="tx1"/>
              </a:solidFill>
              <a:effectLst/>
            </a:endParaRPr>
          </a:p>
          <a:p>
            <a:r>
              <a:rPr lang="en-US" sz="1000" b="0" i="1" dirty="0" smtClean="0">
                <a:solidFill>
                  <a:schemeClr val="tx1"/>
                </a:solidFill>
                <a:effectLst/>
              </a:rPr>
              <a:t>OFT: Office of Finance and Treasury</a:t>
            </a:r>
            <a:endParaRPr lang="en-US" sz="1000" b="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4155441" y="1170168"/>
            <a:ext cx="1242060" cy="169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b="1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Submit </a:t>
            </a:r>
            <a:r>
              <a:rPr lang="en-US" sz="1300" b="1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AAOPGS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AutoShape 4" descr="Image result for sum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71" y="450440"/>
            <a:ext cx="365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" name="Slide Number Placeholder 7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169" name="Footer Placeholder 71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26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a typeface="+mn-ea"/>
                <a:cs typeface="Times New Roman" pitchFamily="18" charset="0"/>
              </a:rPr>
              <a:t>Next Steps</a:t>
            </a:r>
            <a:endParaRPr lang="en-US" sz="4800" b="1" dirty="0"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sz="2800" b="1" dirty="0" smtClean="0"/>
              <a:t>At the end of this training</a:t>
            </a:r>
            <a:r>
              <a:rPr lang="en-US" sz="2800" dirty="0" smtClean="0"/>
              <a:t>, OPGS will :</a:t>
            </a:r>
          </a:p>
          <a:p>
            <a:pPr marL="0" indent="0" algn="just">
              <a:buNone/>
              <a:defRPr/>
            </a:pPr>
            <a:endParaRPr lang="en-US" sz="2800" dirty="0" smtClean="0"/>
          </a:p>
          <a:p>
            <a:pPr marL="514350" indent="-514350" algn="just">
              <a:buFont typeface="Wingdings" pitchFamily="2" charset="2"/>
              <a:buChar char="q"/>
              <a:defRPr/>
            </a:pPr>
            <a:r>
              <a:rPr lang="en-US" sz="2800" dirty="0" smtClean="0"/>
              <a:t> </a:t>
            </a:r>
            <a:r>
              <a:rPr lang="en-US" sz="2800" b="1" dirty="0" smtClean="0"/>
              <a:t>Give you access </a:t>
            </a:r>
            <a:r>
              <a:rPr lang="en-US" sz="2800" dirty="0" smtClean="0"/>
              <a:t>to Quickbase</a:t>
            </a:r>
          </a:p>
          <a:p>
            <a:pPr marL="0" indent="0" algn="just">
              <a:buNone/>
              <a:defRPr/>
            </a:pPr>
            <a:endParaRPr lang="en-US" sz="2800" dirty="0" smtClean="0"/>
          </a:p>
          <a:p>
            <a:pPr marL="514350" indent="-514350" algn="just">
              <a:buFont typeface="Wingdings" pitchFamily="2" charset="2"/>
              <a:buChar char="q"/>
              <a:defRPr/>
            </a:pPr>
            <a:r>
              <a:rPr lang="en-US" sz="2800" dirty="0" smtClean="0"/>
              <a:t> </a:t>
            </a:r>
            <a:r>
              <a:rPr lang="en-US" sz="2800" b="1" dirty="0" smtClean="0"/>
              <a:t>Email you </a:t>
            </a:r>
            <a:r>
              <a:rPr lang="en-US" sz="2800" dirty="0" smtClean="0"/>
              <a:t>a Certificate of Completion</a:t>
            </a:r>
          </a:p>
          <a:p>
            <a:pPr marL="0" indent="0" algn="just">
              <a:buNone/>
              <a:defRPr/>
            </a:pPr>
            <a:endParaRPr lang="en-US" sz="2800" dirty="0" smtClean="0"/>
          </a:p>
          <a:p>
            <a:pPr marL="514350" indent="-514350" algn="just">
              <a:buFont typeface="Wingdings" pitchFamily="2" charset="2"/>
              <a:buChar char="q"/>
              <a:defRPr/>
            </a:pPr>
            <a:r>
              <a:rPr lang="en-US" sz="2800" dirty="0" smtClean="0"/>
              <a:t> </a:t>
            </a:r>
            <a:r>
              <a:rPr lang="en-US" sz="2800" b="1" dirty="0" smtClean="0"/>
              <a:t>Provide</a:t>
            </a:r>
            <a:r>
              <a:rPr lang="en-US" sz="2800" dirty="0"/>
              <a:t> </a:t>
            </a:r>
            <a:r>
              <a:rPr lang="en-US" sz="2800" dirty="0" smtClean="0"/>
              <a:t>additional donation resources as available</a:t>
            </a:r>
            <a:endParaRPr lang="en-US" sz="28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 smtClean="0"/>
              <a:t>Questions &amp;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3733800" cy="14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27241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06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39486"/>
            <a:ext cx="6096000" cy="1065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Key Contacts for the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Donations Process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676400"/>
            <a:ext cx="8001000" cy="40386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200" b="1" dirty="0" smtClean="0">
                <a:latin typeface="+mj-lt"/>
                <a:cs typeface="Times New Roman" pitchFamily="18" charset="0"/>
              </a:rPr>
              <a:t>	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Name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         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Title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              		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Agency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Phone Number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Betsy Cavendish	         Mayor’s General Counsel		OGC               724-7681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cs typeface="Times New Roman" pitchFamily="18" charset="0"/>
              </a:rPr>
              <a:t>        Rob Hawkins</a:t>
            </a:r>
            <a:r>
              <a:rPr lang="en-US" sz="1400" dirty="0">
                <a:cs typeface="Times New Roman" pitchFamily="18" charset="0"/>
              </a:rPr>
              <a:t>	         </a:t>
            </a:r>
            <a:r>
              <a:rPr lang="en-US" sz="1400" dirty="0" smtClean="0">
                <a:cs typeface="Times New Roman" pitchFamily="18" charset="0"/>
              </a:rPr>
              <a:t>Deputy General Counsel</a:t>
            </a:r>
            <a:r>
              <a:rPr lang="en-US" sz="1400" dirty="0">
                <a:cs typeface="Times New Roman" pitchFamily="18" charset="0"/>
              </a:rPr>
              <a:t>		</a:t>
            </a:r>
            <a:r>
              <a:rPr lang="en-US" sz="1400" dirty="0" smtClean="0">
                <a:cs typeface="Times New Roman" pitchFamily="18" charset="0"/>
              </a:rPr>
              <a:t>OGC</a:t>
            </a:r>
            <a:r>
              <a:rPr lang="en-US" sz="1400" dirty="0"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724-7681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      Lafayette Barnes	         Director			OPGS	727-8901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cs typeface="Times New Roman" pitchFamily="18" charset="0"/>
              </a:rPr>
              <a:t>Marcel </a:t>
            </a:r>
            <a:r>
              <a:rPr lang="en-US" sz="1400" dirty="0">
                <a:cs typeface="Times New Roman" pitchFamily="18" charset="0"/>
              </a:rPr>
              <a:t>Guy	         Donations Manager			OPGS	727-7977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      Gregory Evans	         Associate Director              		MOLC	727-6960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      Michael Bolden	         Division Director		                       OFRM	727-6534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	Najla Husseini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        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Director, Schools Partnership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DCPS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</a:t>
            </a:r>
            <a:r>
              <a:rPr lang="en-US" sz="1400" dirty="0" smtClean="0">
                <a:latin typeface="+mj-lt"/>
                <a:cs typeface="Times New Roman" pitchFamily="18" charset="0"/>
              </a:rPr>
              <a:t>299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-3334</a:t>
            </a:r>
          </a:p>
          <a:p>
            <a:pPr marL="320040" lvl="0" indent="-32004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 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      Tanya Francis                       Supervisory Accountant                                        DCPS             442-5244</a:t>
            </a: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			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Please visit OPGS’ website at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4D2"/>
                </a:solidFill>
                <a:effectLst/>
                <a:uLnTx/>
                <a:uFillTx/>
                <a:latin typeface="+mj-lt"/>
                <a:cs typeface="Times New Roman" pitchFamily="18" charset="0"/>
                <a:hlinkClick r:id="rId2"/>
              </a:rPr>
              <a:t>www.opgs.dc.gov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4D2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or email </a:t>
            </a:r>
            <a:r>
              <a:rPr lang="en-US" sz="1400" dirty="0" smtClean="0">
                <a:latin typeface="+mj-lt"/>
                <a:cs typeface="Times New Roman" pitchFamily="18" charset="0"/>
                <a:hlinkClick r:id="rId3"/>
              </a:rPr>
              <a:t>marcel.guy@dc.gov</a:t>
            </a:r>
            <a:r>
              <a:rPr lang="en-US" sz="1400" dirty="0" smtClean="0">
                <a:latin typeface="+mj-lt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for more details.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400" dirty="0" smtClean="0">
                <a:latin typeface="+mj-lt"/>
                <a:cs typeface="Times New Roman" pitchFamily="18" charset="0"/>
              </a:rPr>
              <a:t>	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	To obtain a copy of the Donations Handbook, please go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to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  <a:hlinkClick r:id="rId4"/>
              </a:rPr>
              <a:t>eom.in.dc.gov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WAW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39" y="323826"/>
            <a:ext cx="93356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71" y="5000623"/>
            <a:ext cx="2619429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328" y="1544360"/>
            <a:ext cx="8229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b="1" dirty="0" smtClean="0"/>
              <a:t>- Overview</a:t>
            </a:r>
            <a:r>
              <a:rPr lang="en-US" sz="2800" dirty="0" smtClean="0"/>
              <a:t> OPGS</a:t>
            </a:r>
          </a:p>
          <a:p>
            <a:pPr marL="0" indent="0">
              <a:buNone/>
            </a:pPr>
            <a:r>
              <a:rPr lang="en-US" sz="2800" dirty="0" smtClean="0"/>
              <a:t>2- </a:t>
            </a:r>
            <a:r>
              <a:rPr lang="en-US" sz="2800" b="1" dirty="0" smtClean="0"/>
              <a:t>Background</a:t>
            </a:r>
            <a:r>
              <a:rPr lang="en-US" sz="2800" dirty="0" smtClean="0"/>
              <a:t>, Donation </a:t>
            </a:r>
            <a:r>
              <a:rPr lang="en-US" sz="2800" dirty="0"/>
              <a:t>k</a:t>
            </a:r>
            <a:r>
              <a:rPr lang="en-US" sz="2800" dirty="0" smtClean="0"/>
              <a:t>ey definitions and Statistics</a:t>
            </a:r>
          </a:p>
          <a:p>
            <a:pPr marL="0" indent="0">
              <a:buNone/>
            </a:pPr>
            <a:r>
              <a:rPr lang="en-US" sz="2800" dirty="0" smtClean="0"/>
              <a:t>3- Donation </a:t>
            </a:r>
            <a:r>
              <a:rPr lang="en-US" sz="2800" b="1" dirty="0" smtClean="0"/>
              <a:t>Policies</a:t>
            </a:r>
          </a:p>
          <a:p>
            <a:pPr marL="0" indent="0">
              <a:buNone/>
            </a:pPr>
            <a:r>
              <a:rPr lang="en-US" sz="2800" dirty="0" smtClean="0"/>
              <a:t>4- </a:t>
            </a:r>
            <a:r>
              <a:rPr lang="en-US" sz="2800" b="1" dirty="0" smtClean="0"/>
              <a:t>Donation Process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600" dirty="0" smtClean="0"/>
              <a:t> A- Online application-</a:t>
            </a:r>
            <a:r>
              <a:rPr lang="en-US" sz="2600" b="1" dirty="0" smtClean="0"/>
              <a:t>Quickbase</a:t>
            </a:r>
          </a:p>
          <a:p>
            <a:pPr marL="0" indent="0">
              <a:buNone/>
            </a:pPr>
            <a:r>
              <a:rPr lang="en-US" sz="2600" dirty="0" smtClean="0"/>
              <a:t>     B- </a:t>
            </a:r>
            <a:r>
              <a:rPr lang="en-US" sz="2600" b="1" dirty="0" smtClean="0"/>
              <a:t>Legal Review </a:t>
            </a:r>
            <a:r>
              <a:rPr lang="en-US" sz="2600" dirty="0" smtClean="0"/>
              <a:t>process - </a:t>
            </a:r>
            <a:r>
              <a:rPr lang="en-US" sz="2600" b="1" dirty="0" smtClean="0"/>
              <a:t>MOLC </a:t>
            </a:r>
          </a:p>
          <a:p>
            <a:pPr marL="0" indent="0">
              <a:buNone/>
            </a:pPr>
            <a:r>
              <a:rPr lang="en-US" sz="2600" dirty="0" smtClean="0"/>
              <a:t>     C</a:t>
            </a:r>
            <a:r>
              <a:rPr lang="en-US" sz="2800" dirty="0" smtClean="0"/>
              <a:t>- Donation </a:t>
            </a:r>
            <a:r>
              <a:rPr lang="en-US" sz="2800" b="1" dirty="0" smtClean="0"/>
              <a:t>Agreement</a:t>
            </a:r>
          </a:p>
          <a:p>
            <a:pPr marL="0" indent="0">
              <a:buNone/>
            </a:pPr>
            <a:r>
              <a:rPr lang="en-US" sz="2800" dirty="0" smtClean="0"/>
              <a:t>5- </a:t>
            </a:r>
            <a:r>
              <a:rPr lang="en-US" sz="2800" b="1" dirty="0" smtClean="0"/>
              <a:t>Financial</a:t>
            </a:r>
            <a:r>
              <a:rPr lang="en-US" sz="2800" dirty="0" smtClean="0"/>
              <a:t> &amp; </a:t>
            </a:r>
            <a:r>
              <a:rPr lang="en-US" sz="2800" b="1" dirty="0" smtClean="0"/>
              <a:t>Foreign</a:t>
            </a:r>
            <a:r>
              <a:rPr lang="en-US" sz="2800" dirty="0" smtClean="0"/>
              <a:t> Donations</a:t>
            </a:r>
          </a:p>
          <a:p>
            <a:pPr marL="0" indent="0">
              <a:buNone/>
            </a:pPr>
            <a:r>
              <a:rPr lang="en-US" sz="2800" dirty="0" smtClean="0"/>
              <a:t>6- </a:t>
            </a:r>
            <a:r>
              <a:rPr lang="en-US" sz="2800" b="1" dirty="0" smtClean="0"/>
              <a:t>Non compliance consequences-</a:t>
            </a:r>
            <a:r>
              <a:rPr lang="en-US" sz="2800" dirty="0" smtClean="0"/>
              <a:t>BEGA</a:t>
            </a:r>
          </a:p>
          <a:p>
            <a:pPr marL="0" indent="0">
              <a:buNone/>
            </a:pPr>
            <a:r>
              <a:rPr lang="en-US" sz="2800" dirty="0" smtClean="0"/>
              <a:t>7</a:t>
            </a:r>
            <a:r>
              <a:rPr lang="en-US" sz="2800" b="1" dirty="0" smtClean="0"/>
              <a:t>- Summary</a:t>
            </a:r>
            <a:r>
              <a:rPr lang="en-US" sz="2800" dirty="0" smtClean="0"/>
              <a:t> &amp; Next Steps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2209800" cy="9306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371600"/>
            <a:ext cx="73914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Grant and Resource Development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Capacity Building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Collaboration </a:t>
            </a:r>
            <a:r>
              <a:rPr lang="en-US" dirty="0"/>
              <a:t>and Partnership </a:t>
            </a:r>
            <a:r>
              <a:rPr lang="en-US" dirty="0" smtClean="0"/>
              <a:t>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Donations Solicitation Oversight and </a:t>
            </a:r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99561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ea typeface="+mj-ea"/>
                <a:cs typeface="+mj-cs"/>
              </a:rPr>
              <a:t>OPGS: CORE FUNCTIONS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7005"/>
            <a:ext cx="2209800" cy="930681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5019675"/>
            <a:ext cx="2276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0" y="1523999"/>
            <a:ext cx="7772400" cy="43148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District of Columbia offers a unique </a:t>
            </a:r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of the art </a:t>
            </a:r>
            <a:r>
              <a:rPr lang="en-US" dirty="0" smtClean="0">
                <a:solidFill>
                  <a:schemeClr val="tx1"/>
                </a:solidFill>
              </a:rPr>
              <a:t>donation’s process via </a:t>
            </a:r>
            <a:r>
              <a:rPr lang="en-US" b="1" dirty="0" err="1" smtClean="0">
                <a:solidFill>
                  <a:schemeClr val="tx1"/>
                </a:solidFill>
              </a:rPr>
              <a:t>QuickBase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which allows District </a:t>
            </a:r>
            <a:r>
              <a:rPr lang="en-US" dirty="0" smtClean="0">
                <a:solidFill>
                  <a:schemeClr val="tx1"/>
                </a:solidFill>
              </a:rPr>
              <a:t>Agencies and Schools, </a:t>
            </a:r>
            <a:r>
              <a:rPr lang="en-US" dirty="0">
                <a:solidFill>
                  <a:schemeClr val="tx1"/>
                </a:solidFill>
              </a:rPr>
              <a:t>to solicit and accept donations from </a:t>
            </a:r>
            <a:r>
              <a:rPr lang="en-US" dirty="0" smtClean="0">
                <a:solidFill>
                  <a:schemeClr val="tx1"/>
                </a:solidFill>
              </a:rPr>
              <a:t>non District sources (</a:t>
            </a:r>
            <a:r>
              <a:rPr lang="en-US" sz="2400" b="1" dirty="0" smtClean="0">
                <a:solidFill>
                  <a:schemeClr val="tx1"/>
                </a:solidFill>
              </a:rPr>
              <a:t>Mayor’s Memorandum 2015-001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Furthermore</a:t>
            </a:r>
            <a:r>
              <a:rPr lang="en-US" dirty="0">
                <a:solidFill>
                  <a:schemeClr val="tx1"/>
                </a:solidFill>
              </a:rPr>
              <a:t>, the process ensures that these donations are accounted for and adhere to the ethics laws of the City.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372156"/>
            <a:ext cx="6175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  <a:ea typeface="+mj-ea"/>
                <a:cs typeface="+mj-cs"/>
              </a:rPr>
              <a:t>DONATIONS BACKGROUND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158"/>
            <a:ext cx="2209800" cy="930681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2192636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a typeface="+mn-ea"/>
                <a:cs typeface="Times New Roman" pitchFamily="18" charset="0"/>
              </a:rPr>
              <a:t>Definition: </a:t>
            </a:r>
            <a:br>
              <a:rPr lang="en-US" sz="3600" b="1" dirty="0" smtClean="0">
                <a:ea typeface="+mn-ea"/>
                <a:cs typeface="Times New Roman" pitchFamily="18" charset="0"/>
              </a:rPr>
            </a:br>
            <a:r>
              <a:rPr lang="en-US" sz="3600" b="1" dirty="0" smtClean="0">
                <a:ea typeface="+mn-ea"/>
                <a:cs typeface="Times New Roman" pitchFamily="18" charset="0"/>
              </a:rPr>
              <a:t>DONATIONS </a:t>
            </a:r>
            <a:r>
              <a:rPr lang="en-US" sz="3600" b="1" dirty="0">
                <a:ea typeface="+mn-ea"/>
                <a:cs typeface="Times New Roman" pitchFamily="18" charset="0"/>
              </a:rPr>
              <a:t>VS. GRANTS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543800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Donations and grants are NOT the same. </a:t>
            </a:r>
          </a:p>
          <a:p>
            <a:pPr algn="ctr"/>
            <a:r>
              <a:rPr lang="en-US" sz="2400" dirty="0" smtClean="0"/>
              <a:t>This training is exclusively about donations.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4997"/>
            <a:ext cx="762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9" y="381000"/>
            <a:ext cx="2209800" cy="9306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9742"/>
            <a:ext cx="5181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BENEFITS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0051"/>
            <a:ext cx="8229600" cy="4754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It supports </a:t>
            </a:r>
            <a:r>
              <a:rPr lang="en-US" sz="2800" b="1" dirty="0"/>
              <a:t>the Mayor’s </a:t>
            </a:r>
            <a:r>
              <a:rPr lang="en-US" sz="2800" dirty="0"/>
              <a:t>Vision and </a:t>
            </a:r>
            <a:r>
              <a:rPr lang="en-US" sz="2800" dirty="0" smtClean="0"/>
              <a:t>Agenda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P</a:t>
            </a:r>
            <a:r>
              <a:rPr lang="en-US" sz="2800" b="1" dirty="0" smtClean="0"/>
              <a:t>rotects </a:t>
            </a:r>
            <a:r>
              <a:rPr lang="en-US" sz="2800" b="1" dirty="0"/>
              <a:t>y</a:t>
            </a:r>
            <a:r>
              <a:rPr lang="en-US" sz="2800" b="1" dirty="0" smtClean="0"/>
              <a:t>ou, </a:t>
            </a:r>
            <a:r>
              <a:rPr lang="en-US" sz="2800" b="1" dirty="0"/>
              <a:t>y</a:t>
            </a:r>
            <a:r>
              <a:rPr lang="en-US" sz="2800" b="1" dirty="0" smtClean="0"/>
              <a:t>our Agency, </a:t>
            </a:r>
            <a:r>
              <a:rPr lang="en-US" sz="2800" dirty="0" smtClean="0"/>
              <a:t>the Mayor and all DC Government staff </a:t>
            </a:r>
            <a:r>
              <a:rPr lang="en-US" sz="2800" dirty="0"/>
              <a:t>from potential conflicts of </a:t>
            </a:r>
            <a:r>
              <a:rPr lang="en-US" sz="2800" dirty="0" smtClean="0"/>
              <a:t>interest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/>
              <a:t>Augments Agency’s resources-</a:t>
            </a:r>
            <a:r>
              <a:rPr lang="en-US" sz="2800" dirty="0" smtClean="0"/>
              <a:t>-both </a:t>
            </a:r>
            <a:r>
              <a:rPr lang="en-US" sz="2800" dirty="0"/>
              <a:t>in-kind and </a:t>
            </a:r>
            <a:r>
              <a:rPr lang="en-US" sz="2800" dirty="0" smtClean="0"/>
              <a:t>financial to support </a:t>
            </a:r>
            <a:r>
              <a:rPr lang="en-US" sz="2800" dirty="0"/>
              <a:t>programs and </a:t>
            </a:r>
            <a:r>
              <a:rPr lang="en-US" sz="2800" dirty="0" smtClean="0"/>
              <a:t>services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/>
              <a:t>Encourages Donor support</a:t>
            </a:r>
            <a:r>
              <a:rPr lang="en-US" sz="2800" dirty="0" smtClean="0"/>
              <a:t>-provides more  accountability </a:t>
            </a:r>
            <a:r>
              <a:rPr lang="en-US" sz="2800" dirty="0"/>
              <a:t>and transparency </a:t>
            </a:r>
            <a:r>
              <a:rPr lang="en-US" sz="2800" dirty="0" smtClean="0"/>
              <a:t>for </a:t>
            </a:r>
            <a:r>
              <a:rPr lang="en-US" sz="2800" dirty="0"/>
              <a:t>the </a:t>
            </a:r>
            <a:r>
              <a:rPr lang="en-US" sz="2800" dirty="0" smtClean="0"/>
              <a:t>donors</a:t>
            </a:r>
          </a:p>
          <a:p>
            <a:pPr lvl="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3074" name="Picture 2" descr="C:\Users\cesar.vence.DCGOV\AppData\Local\Microsoft\Windows\Temporary Internet Files\Content.IE5\10UXSTWM\MC9004413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152400"/>
            <a:ext cx="1584960" cy="15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39486"/>
            <a:ext cx="2209800" cy="9306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Donation statistics FY 2015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45486"/>
              </p:ext>
            </p:extLst>
          </p:nvPr>
        </p:nvGraphicFramePr>
        <p:xfrm>
          <a:off x="838200" y="1524000"/>
          <a:ext cx="7086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2209800" cy="93068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Type of donations </a:t>
            </a:r>
            <a:r>
              <a:rPr lang="en-US" sz="3600" b="1" dirty="0"/>
              <a:t>FY 2015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381B8-203A-47B8-95E3-BB0D88B9235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621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2209800" cy="93068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11260</TotalTime>
  <Words>1157</Words>
  <Application>Microsoft Office PowerPoint</Application>
  <PresentationFormat>On-screen Show (4:3)</PresentationFormat>
  <Paragraphs>215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DONATION MANAGEMENT TRAINING FOR DC AGENCIES Date: February 02, 2016  Location: Building 441 4th Street NW, Room 1107 10:00AM-11:30Am opgs.dc.gov/services  Contact: 202 727 8900</vt:lpstr>
      <vt:lpstr>Training Objectives </vt:lpstr>
      <vt:lpstr>Agenda</vt:lpstr>
      <vt:lpstr>PowerPoint Presentation</vt:lpstr>
      <vt:lpstr>PowerPoint Presentation</vt:lpstr>
      <vt:lpstr>Definition:  DONATIONS VS. GRANTS</vt:lpstr>
      <vt:lpstr>BENEFITS </vt:lpstr>
      <vt:lpstr>Donation statistics FY 2015</vt:lpstr>
      <vt:lpstr>Type of donations FY 2015 </vt:lpstr>
      <vt:lpstr>Top Donation recipients FY 2015</vt:lpstr>
      <vt:lpstr>HIGHLIGHT DONATION FY 2015</vt:lpstr>
      <vt:lpstr>HIGHLIGHT DONATION FY 2015</vt:lpstr>
      <vt:lpstr>PowerPoint Presentation</vt:lpstr>
      <vt:lpstr>DONATION APPROVAL PROCESS:  Only three steps:</vt:lpstr>
      <vt:lpstr>   DONATION APPROVAL PROCESS:     Step 1:  Submit an application on Quickbase</vt:lpstr>
      <vt:lpstr>   DONATION APPROVAL PROCESS:     Step 2: Legal review process</vt:lpstr>
      <vt:lpstr>PowerPoint Presentation</vt:lpstr>
      <vt:lpstr>FINANCIAL DONATIONS</vt:lpstr>
      <vt:lpstr>PROCESSING OF CHECKS</vt:lpstr>
      <vt:lpstr>WIRE TRANSFERS  </vt:lpstr>
      <vt:lpstr>FOREIGN DONATIONS</vt:lpstr>
      <vt:lpstr>PowerPoint Presentation</vt:lpstr>
      <vt:lpstr>PowerPoint Presentation</vt:lpstr>
      <vt:lpstr>Next Steps</vt:lpstr>
      <vt:lpstr>Questions &amp; Scenarios</vt:lpstr>
      <vt:lpstr>Key Contacts for the  Donations Process 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ServUS</dc:creator>
  <cp:lastModifiedBy>ServUS</cp:lastModifiedBy>
  <cp:revision>166</cp:revision>
  <dcterms:created xsi:type="dcterms:W3CDTF">2014-02-25T15:30:21Z</dcterms:created>
  <dcterms:modified xsi:type="dcterms:W3CDTF">2016-02-01T23:06:33Z</dcterms:modified>
</cp:coreProperties>
</file>