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6"/>
  </p:notesMasterIdLst>
  <p:handoutMasterIdLst>
    <p:handoutMasterId r:id="rId37"/>
  </p:handoutMasterIdLst>
  <p:sldIdLst>
    <p:sldId id="256" r:id="rId2"/>
    <p:sldId id="341" r:id="rId3"/>
    <p:sldId id="342" r:id="rId4"/>
    <p:sldId id="343" r:id="rId5"/>
    <p:sldId id="344" r:id="rId6"/>
    <p:sldId id="372" r:id="rId7"/>
    <p:sldId id="374" r:id="rId8"/>
    <p:sldId id="350" r:id="rId9"/>
    <p:sldId id="353" r:id="rId10"/>
    <p:sldId id="360" r:id="rId11"/>
    <p:sldId id="380" r:id="rId12"/>
    <p:sldId id="368" r:id="rId13"/>
    <p:sldId id="351" r:id="rId14"/>
    <p:sldId id="371" r:id="rId15"/>
    <p:sldId id="354" r:id="rId16"/>
    <p:sldId id="355" r:id="rId17"/>
    <p:sldId id="356" r:id="rId18"/>
    <p:sldId id="357" r:id="rId19"/>
    <p:sldId id="358" r:id="rId20"/>
    <p:sldId id="359" r:id="rId21"/>
    <p:sldId id="345" r:id="rId22"/>
    <p:sldId id="346" r:id="rId23"/>
    <p:sldId id="347" r:id="rId24"/>
    <p:sldId id="375" r:id="rId25"/>
    <p:sldId id="363" r:id="rId26"/>
    <p:sldId id="366" r:id="rId27"/>
    <p:sldId id="367" r:id="rId28"/>
    <p:sldId id="370" r:id="rId29"/>
    <p:sldId id="376" r:id="rId30"/>
    <p:sldId id="377" r:id="rId31"/>
    <p:sldId id="378" r:id="rId32"/>
    <p:sldId id="379" r:id="rId33"/>
    <p:sldId id="361" r:id="rId34"/>
    <p:sldId id="362"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B76"/>
    <a:srgbClr val="001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6923" autoAdjust="0"/>
  </p:normalViewPr>
  <p:slideViewPr>
    <p:cSldViewPr>
      <p:cViewPr>
        <p:scale>
          <a:sx n="100" d="100"/>
          <a:sy n="100" d="100"/>
        </p:scale>
        <p:origin x="-1140" y="504"/>
      </p:cViewPr>
      <p:guideLst>
        <p:guide orient="horz" pos="2160"/>
        <p:guide pos="2880"/>
      </p:guideLst>
    </p:cSldViewPr>
  </p:slideViewPr>
  <p:outlineViewPr>
    <p:cViewPr>
      <p:scale>
        <a:sx n="33" d="100"/>
        <a:sy n="33" d="100"/>
      </p:scale>
      <p:origin x="0" y="49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Statistics</a:t>
            </a:r>
            <a:r>
              <a:rPr lang="en-US" baseline="0" dirty="0" smtClean="0"/>
              <a:t> Donations approved FY 2014</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'[Chart in Microsoft Word]Sheet1'!$C$2</c:f>
              <c:strCache>
                <c:ptCount val="1"/>
                <c:pt idx="0">
                  <c:v>In kind</c:v>
                </c:pt>
              </c:strCache>
            </c:strRef>
          </c:tx>
          <c:invertIfNegative val="0"/>
          <c:cat>
            <c:strRef>
              <c:f>'[Chart in Microsoft Word]Sheet1'!$B$3:$B$7</c:f>
              <c:strCache>
                <c:ptCount val="5"/>
                <c:pt idx="0">
                  <c:v>1st Quarter</c:v>
                </c:pt>
                <c:pt idx="1">
                  <c:v>2nd Quarter</c:v>
                </c:pt>
                <c:pt idx="2">
                  <c:v>3rd Quarter</c:v>
                </c:pt>
                <c:pt idx="3">
                  <c:v>4th Quarter</c:v>
                </c:pt>
                <c:pt idx="4">
                  <c:v>Total</c:v>
                </c:pt>
              </c:strCache>
            </c:strRef>
          </c:cat>
          <c:val>
            <c:numRef>
              <c:f>'[Chart in Microsoft Word]Sheet1'!$C$3:$C$7</c:f>
              <c:numCache>
                <c:formatCode>"$"#,##0.00</c:formatCode>
                <c:ptCount val="5"/>
                <c:pt idx="0">
                  <c:v>835182.5</c:v>
                </c:pt>
                <c:pt idx="1">
                  <c:v>3704522.8</c:v>
                </c:pt>
                <c:pt idx="2">
                  <c:v>1986300.56</c:v>
                </c:pt>
                <c:pt idx="3">
                  <c:v>2870373.69</c:v>
                </c:pt>
                <c:pt idx="4">
                  <c:v>9396381</c:v>
                </c:pt>
              </c:numCache>
            </c:numRef>
          </c:val>
        </c:ser>
        <c:ser>
          <c:idx val="1"/>
          <c:order val="1"/>
          <c:tx>
            <c:strRef>
              <c:f>'[Chart in Microsoft Word]Sheet1'!$D$2</c:f>
              <c:strCache>
                <c:ptCount val="1"/>
                <c:pt idx="0">
                  <c:v>Financial</c:v>
                </c:pt>
              </c:strCache>
            </c:strRef>
          </c:tx>
          <c:invertIfNegative val="0"/>
          <c:cat>
            <c:strRef>
              <c:f>'[Chart in Microsoft Word]Sheet1'!$B$3:$B$7</c:f>
              <c:strCache>
                <c:ptCount val="5"/>
                <c:pt idx="0">
                  <c:v>1st Quarter</c:v>
                </c:pt>
                <c:pt idx="1">
                  <c:v>2nd Quarter</c:v>
                </c:pt>
                <c:pt idx="2">
                  <c:v>3rd Quarter</c:v>
                </c:pt>
                <c:pt idx="3">
                  <c:v>4th Quarter</c:v>
                </c:pt>
                <c:pt idx="4">
                  <c:v>Total</c:v>
                </c:pt>
              </c:strCache>
            </c:strRef>
          </c:cat>
          <c:val>
            <c:numRef>
              <c:f>'[Chart in Microsoft Word]Sheet1'!$D$3:$D$7</c:f>
              <c:numCache>
                <c:formatCode>"$"#,##0.00</c:formatCode>
                <c:ptCount val="5"/>
                <c:pt idx="0">
                  <c:v>318021.69</c:v>
                </c:pt>
                <c:pt idx="1">
                  <c:v>201374.17</c:v>
                </c:pt>
                <c:pt idx="2">
                  <c:v>44968.04</c:v>
                </c:pt>
                <c:pt idx="3">
                  <c:v>239084.85</c:v>
                </c:pt>
                <c:pt idx="4">
                  <c:v>803447</c:v>
                </c:pt>
              </c:numCache>
            </c:numRef>
          </c:val>
        </c:ser>
        <c:ser>
          <c:idx val="2"/>
          <c:order val="2"/>
          <c:tx>
            <c:strRef>
              <c:f>'[Chart in Microsoft Word]Sheet1'!$E$2</c:f>
              <c:strCache>
                <c:ptCount val="1"/>
                <c:pt idx="0">
                  <c:v>Total</c:v>
                </c:pt>
              </c:strCache>
            </c:strRef>
          </c:tx>
          <c:invertIfNegative val="0"/>
          <c:cat>
            <c:strRef>
              <c:f>'[Chart in Microsoft Word]Sheet1'!$B$3:$B$7</c:f>
              <c:strCache>
                <c:ptCount val="5"/>
                <c:pt idx="0">
                  <c:v>1st Quarter</c:v>
                </c:pt>
                <c:pt idx="1">
                  <c:v>2nd Quarter</c:v>
                </c:pt>
                <c:pt idx="2">
                  <c:v>3rd Quarter</c:v>
                </c:pt>
                <c:pt idx="3">
                  <c:v>4th Quarter</c:v>
                </c:pt>
                <c:pt idx="4">
                  <c:v>Total</c:v>
                </c:pt>
              </c:strCache>
            </c:strRef>
          </c:cat>
          <c:val>
            <c:numRef>
              <c:f>'[Chart in Microsoft Word]Sheet1'!$E$3:$E$7</c:f>
              <c:numCache>
                <c:formatCode>"$"#,##0.00</c:formatCode>
                <c:ptCount val="5"/>
                <c:pt idx="0">
                  <c:v>1153204</c:v>
                </c:pt>
                <c:pt idx="1">
                  <c:v>3905896.97</c:v>
                </c:pt>
                <c:pt idx="2">
                  <c:v>2031268.56</c:v>
                </c:pt>
                <c:pt idx="3">
                  <c:v>3109458.54</c:v>
                </c:pt>
                <c:pt idx="4">
                  <c:v>10199828.970000001</c:v>
                </c:pt>
              </c:numCache>
            </c:numRef>
          </c:val>
        </c:ser>
        <c:dLbls>
          <c:showLegendKey val="0"/>
          <c:showVal val="0"/>
          <c:showCatName val="0"/>
          <c:showSerName val="0"/>
          <c:showPercent val="0"/>
          <c:showBubbleSize val="0"/>
        </c:dLbls>
        <c:gapWidth val="150"/>
        <c:shape val="box"/>
        <c:axId val="126808448"/>
        <c:axId val="126809984"/>
        <c:axId val="0"/>
      </c:bar3DChart>
      <c:catAx>
        <c:axId val="126808448"/>
        <c:scaling>
          <c:orientation val="minMax"/>
        </c:scaling>
        <c:delete val="0"/>
        <c:axPos val="b"/>
        <c:majorTickMark val="none"/>
        <c:minorTickMark val="none"/>
        <c:tickLblPos val="nextTo"/>
        <c:crossAx val="126809984"/>
        <c:crosses val="autoZero"/>
        <c:auto val="1"/>
        <c:lblAlgn val="ctr"/>
        <c:lblOffset val="100"/>
        <c:noMultiLvlLbl val="0"/>
      </c:catAx>
      <c:valAx>
        <c:axId val="126809984"/>
        <c:scaling>
          <c:orientation val="minMax"/>
        </c:scaling>
        <c:delete val="0"/>
        <c:axPos val="l"/>
        <c:majorGridlines/>
        <c:numFmt formatCode="&quot;$&quot;#,##0.00" sourceLinked="1"/>
        <c:majorTickMark val="none"/>
        <c:minorTickMark val="none"/>
        <c:tickLblPos val="nextTo"/>
        <c:crossAx val="1268084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lang="en-US" sz="3200" kern="1200">
                <a:solidFill>
                  <a:schemeClr val="tx1"/>
                </a:solidFill>
                <a:latin typeface="+mn-lt"/>
                <a:ea typeface="+mn-ea"/>
                <a:cs typeface="+mn-cs"/>
              </a:defRPr>
            </a:pPr>
            <a:r>
              <a:rPr lang="en-US" sz="3200" kern="1200" dirty="0">
                <a:solidFill>
                  <a:schemeClr val="tx1"/>
                </a:solidFill>
                <a:latin typeface="+mn-lt"/>
                <a:ea typeface="+mn-ea"/>
                <a:cs typeface="+mn-cs"/>
              </a:rPr>
              <a:t>FY </a:t>
            </a:r>
            <a:r>
              <a:rPr lang="en-US" sz="3200" kern="1200" dirty="0" smtClean="0">
                <a:solidFill>
                  <a:schemeClr val="tx1"/>
                </a:solidFill>
                <a:latin typeface="+mn-lt"/>
                <a:ea typeface="+mn-ea"/>
                <a:cs typeface="+mn-cs"/>
              </a:rPr>
              <a:t>14 </a:t>
            </a:r>
            <a:r>
              <a:rPr lang="en-US" sz="3200" kern="1200" dirty="0">
                <a:solidFill>
                  <a:schemeClr val="tx1"/>
                </a:solidFill>
                <a:latin typeface="+mn-lt"/>
                <a:ea typeface="+mn-ea"/>
                <a:cs typeface="+mn-cs"/>
              </a:rPr>
              <a:t>- Total </a:t>
            </a:r>
            <a:r>
              <a:rPr lang="en-US" sz="3200" kern="1200" dirty="0" smtClean="0">
                <a:solidFill>
                  <a:schemeClr val="tx1"/>
                </a:solidFill>
                <a:latin typeface="+mn-lt"/>
                <a:ea typeface="+mn-ea"/>
                <a:cs typeface="+mn-cs"/>
              </a:rPr>
              <a:t>$10,199,456.40</a:t>
            </a:r>
            <a:endParaRPr lang="en-US" sz="3200" kern="1200" dirty="0">
              <a:solidFill>
                <a:schemeClr val="tx1"/>
              </a:solidFill>
              <a:latin typeface="+mn-lt"/>
              <a:ea typeface="+mn-ea"/>
              <a:cs typeface="+mn-cs"/>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1"/>
        </c:dLbls>
      </c:pie3DChart>
    </c:plotArea>
    <c:legend>
      <c:legendPos val="r"/>
      <c:layout>
        <c:manualLayout>
          <c:xMode val="edge"/>
          <c:yMode val="edge"/>
          <c:x val="0.74832563597819501"/>
          <c:y val="0.35902784612860894"/>
          <c:w val="0.25007179991924089"/>
          <c:h val="0.37325951443569555"/>
        </c:manualLayout>
      </c:layout>
      <c:overlay val="0"/>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Donations </a:t>
            </a:r>
            <a:r>
              <a:rPr lang="en-US" sz="2800" dirty="0" smtClean="0"/>
              <a:t>approved FY 2014</a:t>
            </a:r>
            <a:endParaRPr lang="en-US" sz="28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9014375358252632"/>
          <c:y val="0.31235424465384448"/>
          <c:w val="8.7068211301173565E-2"/>
          <c:h val="0.29325588399810681"/>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Donations </a:t>
            </a:r>
            <a:r>
              <a:rPr lang="en-US" sz="2400" dirty="0" smtClean="0"/>
              <a:t>approved FY 2014</a:t>
            </a:r>
            <a:endParaRPr lang="en-US" sz="2400"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11071993930446195"/>
          <c:w val="0.9142859663172459"/>
          <c:h val="0.88298207158295605"/>
        </c:manualLayout>
      </c:layout>
      <c:pie3DChart>
        <c:varyColors val="1"/>
        <c:ser>
          <c:idx val="0"/>
          <c:order val="0"/>
          <c:tx>
            <c:strRef>
              <c:f>'[pie chart donations.xlsx]Sheet1'!$G$4</c:f>
              <c:strCache>
                <c:ptCount val="1"/>
                <c:pt idx="0">
                  <c:v>Donations approved</c:v>
                </c:pt>
              </c:strCache>
            </c:strRef>
          </c:tx>
          <c:explosion val="25"/>
          <c:dLbls>
            <c:dLblPos val="bestFit"/>
            <c:showLegendKey val="0"/>
            <c:showVal val="1"/>
            <c:showCatName val="0"/>
            <c:showSerName val="0"/>
            <c:showPercent val="1"/>
            <c:showBubbleSize val="0"/>
            <c:showLeaderLines val="1"/>
          </c:dLbls>
          <c:cat>
            <c:strRef>
              <c:f>'[pie chart donations.xlsx]Sheet1'!$F$5:$F$10</c:f>
              <c:strCache>
                <c:ptCount val="6"/>
                <c:pt idx="0">
                  <c:v>DCPS</c:v>
                </c:pt>
                <c:pt idx="1">
                  <c:v>DPR</c:v>
                </c:pt>
                <c:pt idx="2">
                  <c:v>MPD</c:v>
                </c:pt>
                <c:pt idx="3">
                  <c:v>EOM</c:v>
                </c:pt>
                <c:pt idx="4">
                  <c:v>DGS</c:v>
                </c:pt>
                <c:pt idx="5">
                  <c:v>Others</c:v>
                </c:pt>
              </c:strCache>
            </c:strRef>
          </c:cat>
          <c:val>
            <c:numRef>
              <c:f>'[pie chart donations.xlsx]Sheet1'!$G$5:$G$10</c:f>
              <c:numCache>
                <c:formatCode>"$"#,##0.00</c:formatCode>
                <c:ptCount val="6"/>
                <c:pt idx="0">
                  <c:v>6580149</c:v>
                </c:pt>
                <c:pt idx="1">
                  <c:v>1273296</c:v>
                </c:pt>
                <c:pt idx="2">
                  <c:v>1220000</c:v>
                </c:pt>
                <c:pt idx="3">
                  <c:v>500000</c:v>
                </c:pt>
                <c:pt idx="4">
                  <c:v>208500</c:v>
                </c:pt>
                <c:pt idx="5">
                  <c:v>417511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4" tIns="46147" rIns="92294" bIns="46147" rtlCol="0"/>
          <a:lstStyle>
            <a:lvl1pPr algn="l">
              <a:defRPr sz="11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294" tIns="46147" rIns="92294" bIns="46147" rtlCol="0"/>
          <a:lstStyle>
            <a:lvl1pPr algn="r">
              <a:defRPr sz="1100"/>
            </a:lvl1pPr>
          </a:lstStyle>
          <a:p>
            <a:fld id="{25F81F4F-4073-4EA8-85B7-40ADE3F08447}" type="datetimeFigureOut">
              <a:rPr lang="en-US" smtClean="0"/>
              <a:pPr/>
              <a:t>3/13/2015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294" tIns="46147" rIns="92294" bIns="46147"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94" tIns="46147" rIns="92294" bIns="46147" rtlCol="0" anchor="b"/>
          <a:lstStyle>
            <a:lvl1pPr algn="r">
              <a:defRPr sz="1100"/>
            </a:lvl1pPr>
          </a:lstStyle>
          <a:p>
            <a:fld id="{F134802F-00E4-4CE3-A5A1-AA8A64AE4A0E}" type="slidenum">
              <a:rPr lang="en-US" smtClean="0"/>
              <a:pPr/>
              <a:t>‹#›</a:t>
            </a:fld>
            <a:endParaRPr lang="en-US" dirty="0"/>
          </a:p>
        </p:txBody>
      </p:sp>
    </p:spTree>
    <p:extLst>
      <p:ext uri="{BB962C8B-B14F-4D97-AF65-F5344CB8AC3E}">
        <p14:creationId xmlns:p14="http://schemas.microsoft.com/office/powerpoint/2010/main" val="223655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4" tIns="46147" rIns="92294" bIns="46147" rtlCol="0"/>
          <a:lstStyle>
            <a:lvl1pPr algn="l">
              <a:defRPr sz="11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94" tIns="46147" rIns="92294" bIns="46147" rtlCol="0"/>
          <a:lstStyle>
            <a:lvl1pPr algn="r">
              <a:defRPr sz="1100"/>
            </a:lvl1pPr>
          </a:lstStyle>
          <a:p>
            <a:fld id="{467D45E1-74EF-4B7C-9568-F72C807104AA}" type="datetimeFigureOut">
              <a:rPr lang="en-US" smtClean="0"/>
              <a:pPr/>
              <a:t>3/13/2015</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294" tIns="46147" rIns="92294" bIns="4614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94" tIns="46147" rIns="92294" bIns="461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94" tIns="46147" rIns="92294" bIns="46147"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4" tIns="46147" rIns="92294" bIns="46147" rtlCol="0" anchor="b"/>
          <a:lstStyle>
            <a:lvl1pPr algn="r">
              <a:defRPr sz="1100"/>
            </a:lvl1pPr>
          </a:lstStyle>
          <a:p>
            <a:fld id="{A3F38AF7-0AF8-4CCD-AF2E-3DC581137366}" type="slidenum">
              <a:rPr lang="en-US" smtClean="0"/>
              <a:pPr/>
              <a:t>‹#›</a:t>
            </a:fld>
            <a:endParaRPr lang="en-US" dirty="0"/>
          </a:p>
        </p:txBody>
      </p:sp>
    </p:spTree>
    <p:extLst>
      <p:ext uri="{BB962C8B-B14F-4D97-AF65-F5344CB8AC3E}">
        <p14:creationId xmlns:p14="http://schemas.microsoft.com/office/powerpoint/2010/main" val="421571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F38AF7-0AF8-4CCD-AF2E-3DC581137366}"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F38AF7-0AF8-4CCD-AF2E-3DC581137366}"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F38AF7-0AF8-4CCD-AF2E-3DC581137366}"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F38AF7-0AF8-4CCD-AF2E-3DC581137366}"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F38AF7-0AF8-4CCD-AF2E-3DC581137366}"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F38AF7-0AF8-4CCD-AF2E-3DC581137366}"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F38AF7-0AF8-4CCD-AF2E-3DC581137366}"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opgs.JPG"/>
          <p:cNvPicPr>
            <a:picLocks noChangeAspect="1"/>
          </p:cNvPicPr>
          <p:nvPr userDrawn="1"/>
        </p:nvPicPr>
        <p:blipFill>
          <a:blip r:embed="rId2" cstate="print"/>
          <a:stretch>
            <a:fillRect/>
          </a:stretch>
        </p:blipFill>
        <p:spPr>
          <a:xfrm>
            <a:off x="152400" y="304800"/>
            <a:ext cx="3581400" cy="1202429"/>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11" name="Rectangle 10"/>
          <p:cNvSpPr/>
          <p:nvPr userDrawn="1"/>
        </p:nvSpPr>
        <p:spPr>
          <a:xfrm>
            <a:off x="304800" y="1447800"/>
            <a:ext cx="88392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userDrawn="1"/>
        </p:nvSpPr>
        <p:spPr>
          <a:xfrm rot="5400000">
            <a:off x="5829300" y="3390900"/>
            <a:ext cx="58674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Picture 9" descr="opgs1.JPG"/>
          <p:cNvPicPr>
            <a:picLocks noChangeAspect="1"/>
          </p:cNvPicPr>
          <p:nvPr userDrawn="1"/>
        </p:nvPicPr>
        <p:blipFill>
          <a:blip r:embed="rId3" cstate="print"/>
          <a:stretch>
            <a:fillRect/>
          </a:stretch>
        </p:blipFill>
        <p:spPr>
          <a:xfrm>
            <a:off x="3657600" y="914400"/>
            <a:ext cx="3352800" cy="529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79637"/>
            <a:ext cx="82296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5" name="Footer Placeholder 4"/>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5" name="Footer Placeholder 4"/>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0FC17B-AE3E-45F9-8089-27D016B205B1}"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7B58D3-6A38-4AEE-B3B5-BFBA3834A01B}" type="slidenum">
              <a:rPr lang="en-US" smtClean="0"/>
              <a:t>‹#›</a:t>
            </a:fld>
            <a:endParaRPr lang="en-US"/>
          </a:p>
        </p:txBody>
      </p:sp>
    </p:spTree>
    <p:extLst>
      <p:ext uri="{BB962C8B-B14F-4D97-AF65-F5344CB8AC3E}">
        <p14:creationId xmlns:p14="http://schemas.microsoft.com/office/powerpoint/2010/main" val="271739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09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09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24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179637"/>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5" name="Footer Placeholder 4"/>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a:prstGeom prst="rect">
            <a:avLst/>
          </a:prstGeo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a:prstGeom prst="rect">
            <a:avLst/>
          </a:prstGeo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5" name="Footer Placeholder 4"/>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prstGeom prst="rect">
            <a:avLst/>
          </a:prstGeo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6" name="Footer Placeholder 5"/>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prstGeom prst="rect">
            <a:avLst/>
          </a:prstGeo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a:prstGeom prst="rect">
            <a:avLst/>
          </a:prstGeo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a:prstGeom prst="rect">
            <a:avLst/>
          </a:prstGeo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a:prstGeom prst="rect">
            <a:avLst/>
          </a:prstGeo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a:prstGeom prst="rect">
            <a:avLst/>
          </a:prstGeo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8" name="Footer Placeholder 7"/>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prstGeom prst="rect">
            <a:avLst/>
          </a:prstGeo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4" name="Footer Placeholder 3"/>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3" name="Footer Placeholder 2"/>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a:prstGeom prst="rect">
            <a:avLst/>
          </a:prstGeo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a:prstGeom prst="rect">
            <a:avLst/>
          </a:prstGeo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a:prstGeom prst="rect">
            <a:avLst/>
          </a:prstGeo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6" name="Footer Placeholder 5"/>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a:prstGeom prst="rect">
            <a:avLst/>
          </a:prstGeo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prstGeom prst="rect">
            <a:avLst/>
          </a:prstGeo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dirty="0" smtClean="0"/>
              <a:t>Click icon to add picture</a:t>
            </a:r>
            <a:endParaRPr lang="en-US" dirty="0"/>
          </a:p>
        </p:txBody>
      </p:sp>
      <p:sp>
        <p:nvSpPr>
          <p:cNvPr id="4" name="Text Placeholder 3"/>
          <p:cNvSpPr>
            <a:spLocks noGrp="1"/>
          </p:cNvSpPr>
          <p:nvPr>
            <p:ph type="body" sz="half" idx="2"/>
          </p:nvPr>
        </p:nvSpPr>
        <p:spPr>
          <a:xfrm>
            <a:off x="376240" y="2543176"/>
            <a:ext cx="3429000" cy="914400"/>
          </a:xfrm>
          <a:prstGeom prst="rect">
            <a:avLst/>
          </a:prstGeo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a:xfrm>
            <a:off x="457200" y="6356350"/>
            <a:ext cx="1981200" cy="365125"/>
          </a:xfrm>
          <a:prstGeom prst="rect">
            <a:avLst/>
          </a:prstGeom>
        </p:spPr>
        <p:txBody>
          <a:bodyPr/>
          <a:lstStyle/>
          <a:p>
            <a:fld id="{71A13D51-C8F9-477C-9D18-DB6F9EBFCD57}" type="datetimeFigureOut">
              <a:rPr lang="en-US" smtClean="0"/>
              <a:pPr/>
              <a:t>3/13/2015</a:t>
            </a:fld>
            <a:endParaRPr lang="en-US" dirty="0"/>
          </a:p>
        </p:txBody>
      </p:sp>
      <p:sp>
        <p:nvSpPr>
          <p:cNvPr id="6" name="Footer Placeholder 5"/>
          <p:cNvSpPr>
            <a:spLocks noGrp="1"/>
          </p:cNvSpPr>
          <p:nvPr>
            <p:ph type="ftr" sz="quarter" idx="11"/>
          </p:nvPr>
        </p:nvSpPr>
        <p:spPr>
          <a:xfrm>
            <a:off x="24384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53400" y="6356350"/>
            <a:ext cx="533400" cy="365125"/>
          </a:xfrm>
          <a:prstGeom prst="rect">
            <a:avLst/>
          </a:prstGeom>
        </p:spPr>
        <p:txBody>
          <a:bodyPr/>
          <a:lstStyle/>
          <a:p>
            <a:fld id="{9212AE63-79B0-47D6-9D9C-55CF3FD04066}"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Picture 10" descr="opgs.JPG"/>
          <p:cNvPicPr>
            <a:picLocks noChangeAspect="1"/>
          </p:cNvPicPr>
          <p:nvPr/>
        </p:nvPicPr>
        <p:blipFill>
          <a:blip r:embed="rId16" cstate="print"/>
          <a:stretch>
            <a:fillRect/>
          </a:stretch>
        </p:blipFill>
        <p:spPr>
          <a:xfrm>
            <a:off x="304800" y="431066"/>
            <a:ext cx="2971800" cy="99776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13" name="Rectangle 12"/>
          <p:cNvSpPr/>
          <p:nvPr/>
        </p:nvSpPr>
        <p:spPr>
          <a:xfrm>
            <a:off x="304800" y="1447800"/>
            <a:ext cx="8839200" cy="152400"/>
          </a:xfrm>
          <a:prstGeom prst="rect">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rot="5400000">
            <a:off x="5829300" y="3390900"/>
            <a:ext cx="5867400" cy="152400"/>
          </a:xfrm>
          <a:prstGeom prst="rect">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ransition>
    <p:fade/>
  </p:transition>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file:///\\EOM-FILE\OPGDDATA$\Private%20Donations\Donations-Communication%20Folder%20-%202011\octo.quickbas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octo.quickbase.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arcel.guy@dc.gov" TargetMode="External"/><Relationship Id="rId2" Type="http://schemas.openxmlformats.org/officeDocument/2006/relationships/hyperlink" Target="http://www.opgs.dc.gov/"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eom.in.dc.gov/eom/site/default.as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pgs.JPG"/>
          <p:cNvPicPr>
            <a:picLocks noChangeAspect="1"/>
          </p:cNvPicPr>
          <p:nvPr/>
        </p:nvPicPr>
        <p:blipFill>
          <a:blip r:embed="rId3" cstate="print"/>
          <a:stretch>
            <a:fillRect/>
          </a:stretch>
        </p:blipFill>
        <p:spPr>
          <a:xfrm>
            <a:off x="152400" y="304800"/>
            <a:ext cx="3581400" cy="1202429"/>
          </a:xfrm>
          <a:prstGeom prst="roundRect">
            <a:avLst>
              <a:gd name="adj" fmla="val 8594"/>
            </a:avLst>
          </a:prstGeom>
          <a:solidFill>
            <a:srgbClr val="FFFFFF">
              <a:shade val="85000"/>
            </a:srgbClr>
          </a:solidFill>
          <a:ln>
            <a:noFill/>
          </a:ln>
          <a:effectLst>
            <a:reflection blurRad="6350" stA="50000" endA="300" endPos="90000" dist="50800" dir="5400000" sy="-100000" algn="bl" rotWithShape="0"/>
          </a:effectLst>
        </p:spPr>
      </p:pic>
      <p:pic>
        <p:nvPicPr>
          <p:cNvPr id="11" name="Picture 10" descr="opgs1.JPG"/>
          <p:cNvPicPr>
            <a:picLocks noChangeAspect="1"/>
          </p:cNvPicPr>
          <p:nvPr/>
        </p:nvPicPr>
        <p:blipFill>
          <a:blip r:embed="rId4" cstate="print"/>
          <a:stretch>
            <a:fillRect/>
          </a:stretch>
        </p:blipFill>
        <p:spPr>
          <a:xfrm>
            <a:off x="3657600" y="914400"/>
            <a:ext cx="3352800" cy="529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a:xfrm>
            <a:off x="304800" y="1447800"/>
            <a:ext cx="88392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rot="5400000">
            <a:off x="5829300" y="3390900"/>
            <a:ext cx="58674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762000" y="2514600"/>
            <a:ext cx="7086600" cy="3847207"/>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CITYWIDE DONATIONS MANAGEMENT TRAINING </a:t>
            </a:r>
            <a:endParaRPr lang="en-US" sz="2800" b="1" dirty="0" smtClean="0">
              <a:effectLst>
                <a:outerShdw blurRad="38100" dist="38100" dir="2700000" algn="tl">
                  <a:srgbClr val="000000">
                    <a:alpha val="43137"/>
                  </a:srgbClr>
                </a:outerShdw>
              </a:effectLst>
            </a:endParaRPr>
          </a:p>
          <a:p>
            <a:pPr algn="ctr"/>
            <a:endParaRPr lang="en-US" sz="2800" dirty="0" smtClean="0">
              <a:cs typeface="Times New Roman" panose="02020603050405020304" pitchFamily="18" charset="0"/>
            </a:endParaRPr>
          </a:p>
          <a:p>
            <a:pPr algn="ctr"/>
            <a:endParaRPr lang="en-US" sz="2800" dirty="0" smtClean="0">
              <a:cs typeface="Times New Roman" panose="02020603050405020304" pitchFamily="18" charset="0"/>
            </a:endParaRPr>
          </a:p>
          <a:p>
            <a:pPr algn="ctr"/>
            <a:r>
              <a:rPr lang="en-US" sz="2400" dirty="0" smtClean="0"/>
              <a:t>Prepared by OPGS</a:t>
            </a:r>
          </a:p>
          <a:p>
            <a:pPr algn="ctr"/>
            <a:endParaRPr lang="en-US" sz="2400" dirty="0" smtClean="0"/>
          </a:p>
          <a:p>
            <a:pPr algn="ctr"/>
            <a:r>
              <a:rPr lang="en-US" sz="2800" dirty="0" smtClean="0">
                <a:cs typeface="Times New Roman" pitchFamily="18" charset="0"/>
              </a:rPr>
              <a:t>Responsive Government Promoting Partnerships for a Better DC</a:t>
            </a:r>
          </a:p>
          <a:p>
            <a:pPr algn="ctr"/>
            <a:endParaRPr lang="en-US" sz="2800" dirty="0"/>
          </a:p>
        </p:txBody>
      </p:sp>
      <p:pic>
        <p:nvPicPr>
          <p:cNvPr id="9" name="Picture 2" descr="WAWD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33400"/>
            <a:ext cx="1060698" cy="84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543448"/>
            <a:ext cx="6400800" cy="757130"/>
          </a:xfrm>
          <a:prstGeom prst="rect">
            <a:avLst/>
          </a:prstGeom>
          <a:noFill/>
        </p:spPr>
        <p:txBody>
          <a:bodyPr wrap="square" rtlCol="0">
            <a:spAutoFit/>
          </a:bodyPr>
          <a:lstStyle/>
          <a:p>
            <a:pPr algn="ctr">
              <a:lnSpc>
                <a:spcPct val="90000"/>
              </a:lnSpc>
            </a:pPr>
            <a:r>
              <a:rPr lang="en-US" sz="2400" b="1" dirty="0">
                <a:solidFill>
                  <a:schemeClr val="accent3"/>
                </a:solidFill>
                <a:latin typeface="+mj-lt"/>
                <a:cs typeface="Times New Roman" pitchFamily="18" charset="0"/>
              </a:rPr>
              <a:t>NON-COMPLIANCE</a:t>
            </a:r>
            <a:br>
              <a:rPr lang="en-US" sz="2400" b="1" dirty="0">
                <a:solidFill>
                  <a:schemeClr val="accent3"/>
                </a:solidFill>
                <a:latin typeface="+mj-lt"/>
                <a:cs typeface="Times New Roman" pitchFamily="18" charset="0"/>
              </a:rPr>
            </a:br>
            <a:r>
              <a:rPr lang="en-US" sz="2400" b="1" dirty="0" smtClean="0">
                <a:solidFill>
                  <a:schemeClr val="accent3"/>
                </a:solidFill>
                <a:latin typeface="+mj-lt"/>
                <a:cs typeface="Times New Roman" pitchFamily="18" charset="0"/>
              </a:rPr>
              <a:t>CONSEQUENCES </a:t>
            </a:r>
            <a:endParaRPr lang="en-US" sz="2400" b="1" dirty="0">
              <a:solidFill>
                <a:schemeClr val="accent3"/>
              </a:solidFill>
              <a:latin typeface="+mj-lt"/>
              <a:cs typeface="Times New Roman" pitchFamily="18" charset="0"/>
            </a:endParaRPr>
          </a:p>
        </p:txBody>
      </p:sp>
      <p:sp>
        <p:nvSpPr>
          <p:cNvPr id="4" name="Content Placeholder 2"/>
          <p:cNvSpPr>
            <a:spLocks noGrp="1"/>
          </p:cNvSpPr>
          <p:nvPr>
            <p:ph idx="1"/>
          </p:nvPr>
        </p:nvSpPr>
        <p:spPr>
          <a:xfrm>
            <a:off x="228600" y="1524000"/>
            <a:ext cx="8305800" cy="5029200"/>
          </a:xfrm>
        </p:spPr>
        <p:txBody>
          <a:bodyPr>
            <a:normAutofit fontScale="85000" lnSpcReduction="20000"/>
          </a:bodyPr>
          <a:lstStyle/>
          <a:p>
            <a:pPr algn="just">
              <a:buFont typeface="Wingdings" pitchFamily="2" charset="2"/>
              <a:buChar char="q"/>
            </a:pPr>
            <a:endParaRPr lang="en-US" sz="2400" dirty="0" smtClean="0"/>
          </a:p>
          <a:p>
            <a:r>
              <a:rPr lang="en-US" dirty="0" smtClean="0"/>
              <a:t>Penalties for non compliance:</a:t>
            </a:r>
            <a:endParaRPr lang="en-US" dirty="0"/>
          </a:p>
          <a:p>
            <a:pPr lvl="1"/>
            <a:r>
              <a:rPr lang="en-US" dirty="0" smtClean="0"/>
              <a:t>The Director of the Board of Ethics and Government Accountability </a:t>
            </a:r>
            <a:r>
              <a:rPr lang="en-US" dirty="0"/>
              <a:t>may impose:</a:t>
            </a:r>
          </a:p>
          <a:p>
            <a:pPr lvl="2"/>
            <a:r>
              <a:rPr lang="en-US" dirty="0"/>
              <a:t>Ministerial fines (appealable to the Board)</a:t>
            </a:r>
          </a:p>
          <a:p>
            <a:pPr lvl="2"/>
            <a:r>
              <a:rPr lang="en-US" dirty="0"/>
              <a:t>Non-public informal admonition, period of probation (with possibility to expunge) (appealable to the Board).</a:t>
            </a:r>
          </a:p>
          <a:p>
            <a:pPr lvl="1"/>
            <a:r>
              <a:rPr lang="en-US" dirty="0"/>
              <a:t>Board may impose:</a:t>
            </a:r>
          </a:p>
          <a:p>
            <a:pPr lvl="2"/>
            <a:r>
              <a:rPr lang="en-US" dirty="0"/>
              <a:t>Fines of up to $5,000 per violation</a:t>
            </a:r>
          </a:p>
          <a:p>
            <a:pPr lvl="2"/>
            <a:r>
              <a:rPr lang="en-US" dirty="0"/>
              <a:t>Fines of up to 3 times the amount of unlawful contribution, expenditure, gift, honorarium, or receipt of outside income for each violation</a:t>
            </a:r>
          </a:p>
          <a:p>
            <a:pPr lvl="2"/>
            <a:r>
              <a:rPr lang="en-US" dirty="0"/>
              <a:t>Remedial action</a:t>
            </a:r>
          </a:p>
          <a:p>
            <a:pPr lvl="2"/>
            <a:r>
              <a:rPr lang="en-US" dirty="0"/>
              <a:t>Public Censure</a:t>
            </a:r>
          </a:p>
          <a:p>
            <a:pPr lvl="2"/>
            <a:r>
              <a:rPr lang="en-US" dirty="0"/>
              <a:t>Period of Probation (with possibility to expunge)</a:t>
            </a:r>
          </a:p>
          <a:p>
            <a:pPr lvl="2"/>
            <a:r>
              <a:rPr lang="en-US" dirty="0"/>
              <a:t>Negotiated Disposition, offered by Director with approval by Board </a:t>
            </a:r>
          </a:p>
          <a:p>
            <a:pPr marL="0" indent="0" algn="just">
              <a:buNone/>
            </a:pPr>
            <a:endParaRPr lang="en-US" sz="2400" dirty="0" smtClean="0"/>
          </a:p>
        </p:txBody>
      </p:sp>
      <p:pic>
        <p:nvPicPr>
          <p:cNvPr id="5" name="Picture 2" descr="C:\Users\cesar.vence.DCGOV\AppData\Local\Microsoft\Windows\Temporary Internet Files\Content.IE5\10UXSTWM\MC9004413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6953360" y="1524000"/>
            <a:ext cx="1600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AW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399"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2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81000"/>
            <a:ext cx="5334000" cy="1752600"/>
          </a:xfrm>
        </p:spPr>
        <p:txBody>
          <a:bodyPr/>
          <a:lstStyle/>
          <a:p>
            <a:r>
              <a:rPr lang="en-US" sz="2800" dirty="0">
                <a:solidFill>
                  <a:schemeClr val="accent3"/>
                </a:solidFill>
                <a:cs typeface="Times New Roman" pitchFamily="18" charset="0"/>
              </a:rPr>
              <a:t>NON-COMPLIANCE</a:t>
            </a:r>
            <a:br>
              <a:rPr lang="en-US" sz="2800" dirty="0">
                <a:solidFill>
                  <a:schemeClr val="accent3"/>
                </a:solidFill>
                <a:cs typeface="Times New Roman" pitchFamily="18" charset="0"/>
              </a:rPr>
            </a:br>
            <a:r>
              <a:rPr lang="en-US" sz="2800" dirty="0">
                <a:solidFill>
                  <a:schemeClr val="accent3"/>
                </a:solidFill>
                <a:cs typeface="Times New Roman" pitchFamily="18" charset="0"/>
              </a:rPr>
              <a:t>CONSEQUENCES </a:t>
            </a:r>
            <a:r>
              <a:rPr lang="en-US" dirty="0">
                <a:solidFill>
                  <a:schemeClr val="accent3"/>
                </a:solidFill>
                <a:cs typeface="Times New Roman" pitchFamily="18" charset="0"/>
              </a:rPr>
              <a:t/>
            </a:r>
            <a:br>
              <a:rPr lang="en-US" dirty="0">
                <a:solidFill>
                  <a:schemeClr val="accent3"/>
                </a:solidFill>
                <a:cs typeface="Times New Roman" pitchFamily="18" charset="0"/>
              </a:rPr>
            </a:br>
            <a:endParaRPr lang="en-US" dirty="0"/>
          </a:p>
        </p:txBody>
      </p:sp>
      <p:sp>
        <p:nvSpPr>
          <p:cNvPr id="3" name="Content Placeholder 2"/>
          <p:cNvSpPr>
            <a:spLocks noGrp="1"/>
          </p:cNvSpPr>
          <p:nvPr>
            <p:ph idx="1"/>
          </p:nvPr>
        </p:nvSpPr>
        <p:spPr>
          <a:xfrm>
            <a:off x="323960" y="1828800"/>
            <a:ext cx="7905640" cy="4465637"/>
          </a:xfrm>
        </p:spPr>
        <p:txBody>
          <a:bodyPr/>
          <a:lstStyle/>
          <a:p>
            <a:pPr marL="356616" lvl="1" indent="0">
              <a:buNone/>
            </a:pPr>
            <a:r>
              <a:rPr lang="en-US" dirty="0" smtClean="0"/>
              <a:t>It </a:t>
            </a:r>
            <a:r>
              <a:rPr lang="en-US" dirty="0"/>
              <a:t>is anticipated </a:t>
            </a:r>
            <a:r>
              <a:rPr lang="en-US" dirty="0" smtClean="0"/>
              <a:t>that </a:t>
            </a:r>
            <a:r>
              <a:rPr lang="en-US" dirty="0"/>
              <a:t>for violations of the Code of Conduct that substantially threaten the public trust, the </a:t>
            </a:r>
            <a:r>
              <a:rPr lang="en-US" dirty="0" smtClean="0"/>
              <a:t>Board of Ethic and Governmental Accountability </a:t>
            </a:r>
            <a:r>
              <a:rPr lang="en-US" dirty="0"/>
              <a:t>will be authorized to impose:</a:t>
            </a:r>
          </a:p>
          <a:p>
            <a:pPr lvl="2"/>
            <a:r>
              <a:rPr lang="en-US" dirty="0"/>
              <a:t>A fine of up to $25,000, </a:t>
            </a:r>
            <a:r>
              <a:rPr lang="en-US" b="1" dirty="0"/>
              <a:t>or</a:t>
            </a:r>
            <a:r>
              <a:rPr lang="en-US" dirty="0"/>
              <a:t> imprisonment of up to one year (but not both)</a:t>
            </a:r>
          </a:p>
          <a:p>
            <a:pPr lvl="2"/>
            <a:r>
              <a:rPr lang="en-US" dirty="0"/>
              <a:t>Public censure for elected officials </a:t>
            </a:r>
            <a:r>
              <a:rPr lang="en-US" dirty="0" smtClean="0"/>
              <a:t>and recommendations </a:t>
            </a:r>
            <a:r>
              <a:rPr lang="en-US" dirty="0"/>
              <a:t>for removal</a:t>
            </a:r>
          </a:p>
          <a:p>
            <a:pPr marL="0" indent="0">
              <a:buNone/>
            </a:pPr>
            <a:r>
              <a:rPr lang="en-US" sz="2400" dirty="0" smtClean="0"/>
              <a:t>   </a:t>
            </a:r>
          </a:p>
          <a:p>
            <a:pPr marL="0" indent="0">
              <a:buNone/>
            </a:pPr>
            <a:r>
              <a:rPr lang="en-US" sz="2400" dirty="0" smtClean="0"/>
              <a:t>   </a:t>
            </a:r>
            <a:r>
              <a:rPr lang="en-US" sz="2400" i="1" dirty="0" smtClean="0"/>
              <a:t>Penalties </a:t>
            </a:r>
            <a:r>
              <a:rPr lang="en-US" sz="2400" i="1" dirty="0"/>
              <a:t>imposed by BEGA are separate and apart from any corrective or disciplinary action taken by the employing agency</a:t>
            </a:r>
          </a:p>
        </p:txBody>
      </p:sp>
      <p:pic>
        <p:nvPicPr>
          <p:cNvPr id="4" name="Picture 3"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399"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cesar.vence.DCGOV\AppData\Local\Microsoft\Windows\Temporary Internet Files\Content.IE5\10UXSTWM\MC9004413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7467600" y="152400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2039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C:\Users\Cesar.Vence\AppData\Local\Microsoft\Windows\Temporary Internet Files\Content.IE5\BQ7WKHSR\MC9004404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022" y="3282217"/>
            <a:ext cx="3877578" cy="31947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AW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33400"/>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0" y="2133600"/>
            <a:ext cx="4572000" cy="1588127"/>
          </a:xfrm>
          <a:prstGeom prst="rect">
            <a:avLst/>
          </a:prstGeom>
        </p:spPr>
        <p:txBody>
          <a:bodyPr>
            <a:spAutoFit/>
          </a:bodyPr>
          <a:lstStyle/>
          <a:p>
            <a:pPr algn="ctr">
              <a:lnSpc>
                <a:spcPct val="90000"/>
              </a:lnSpc>
            </a:pPr>
            <a:r>
              <a:rPr lang="en-US" sz="3600" b="1" dirty="0">
                <a:cs typeface="Times New Roman" pitchFamily="18" charset="0"/>
              </a:rPr>
              <a:t>DONATIONS POLICIES </a:t>
            </a:r>
          </a:p>
          <a:p>
            <a:pPr algn="ctr">
              <a:lnSpc>
                <a:spcPct val="90000"/>
              </a:lnSpc>
            </a:pPr>
            <a:r>
              <a:rPr lang="en-US" sz="3600" b="1" dirty="0">
                <a:cs typeface="Times New Roman" pitchFamily="18" charset="0"/>
              </a:rPr>
              <a:t>AND PROCEDURES</a:t>
            </a:r>
          </a:p>
        </p:txBody>
      </p:sp>
    </p:spTree>
    <p:extLst>
      <p:ext uri="{BB962C8B-B14F-4D97-AF65-F5344CB8AC3E}">
        <p14:creationId xmlns:p14="http://schemas.microsoft.com/office/powerpoint/2010/main" val="33446326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nstallmentpaydayloanlenders.com/wp-content/uploads/2012/12/Instant-Approval-Credit-Card-Off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814" y="5382994"/>
            <a:ext cx="1447801"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050"/>
          <p:cNvSpPr>
            <a:spLocks noGrp="1" noChangeArrowheads="1"/>
          </p:cNvSpPr>
          <p:nvPr>
            <p:ph type="title"/>
          </p:nvPr>
        </p:nvSpPr>
        <p:spPr>
          <a:xfrm>
            <a:off x="3200400" y="457200"/>
            <a:ext cx="4953000" cy="838200"/>
          </a:xfrm>
        </p:spPr>
        <p:txBody>
          <a:bodyPr>
            <a:noAutofit/>
          </a:bodyPr>
          <a:lstStyle/>
          <a:p>
            <a:r>
              <a:rPr lang="en-US" sz="2800" b="1" dirty="0" smtClean="0">
                <a:solidFill>
                  <a:schemeClr val="accent3"/>
                </a:solidFill>
                <a:ea typeface="+mn-ea"/>
                <a:cs typeface="Times New Roman" pitchFamily="18" charset="0"/>
              </a:rPr>
              <a:t>DONATION APPROVAL </a:t>
            </a:r>
            <a:br>
              <a:rPr lang="en-US" sz="2800" b="1" dirty="0" smtClean="0">
                <a:solidFill>
                  <a:schemeClr val="accent3"/>
                </a:solidFill>
                <a:ea typeface="+mn-ea"/>
                <a:cs typeface="Times New Roman" pitchFamily="18" charset="0"/>
              </a:rPr>
            </a:br>
            <a:r>
              <a:rPr lang="en-US" sz="2800" b="1" dirty="0" smtClean="0">
                <a:solidFill>
                  <a:schemeClr val="accent3"/>
                </a:solidFill>
                <a:ea typeface="+mn-ea"/>
                <a:cs typeface="Times New Roman" pitchFamily="18" charset="0"/>
              </a:rPr>
              <a:t>PROCESS</a:t>
            </a:r>
            <a:endParaRPr lang="en-US" sz="2800" b="1" dirty="0">
              <a:solidFill>
                <a:schemeClr val="accent3"/>
              </a:solidFill>
              <a:ea typeface="+mn-ea"/>
              <a:cs typeface="Times New Roman" pitchFamily="18" charset="0"/>
            </a:endParaRPr>
          </a:p>
        </p:txBody>
      </p:sp>
      <p:sp>
        <p:nvSpPr>
          <p:cNvPr id="5" name="TextBox 4"/>
          <p:cNvSpPr txBox="1"/>
          <p:nvPr/>
        </p:nvSpPr>
        <p:spPr>
          <a:xfrm>
            <a:off x="491765" y="1752600"/>
            <a:ext cx="8077200" cy="4708981"/>
          </a:xfrm>
          <a:prstGeom prst="rect">
            <a:avLst/>
          </a:prstGeom>
          <a:noFill/>
        </p:spPr>
        <p:txBody>
          <a:bodyPr>
            <a:spAutoFit/>
          </a:bodyPr>
          <a:lstStyle/>
          <a:p>
            <a:pPr marL="457200" lvl="0" indent="-457200">
              <a:buFont typeface="Wingdings" pitchFamily="2" charset="2"/>
              <a:buChar char="q"/>
            </a:pPr>
            <a:r>
              <a:rPr lang="en-US" sz="2800" dirty="0" smtClean="0"/>
              <a:t>Submit </a:t>
            </a:r>
            <a:r>
              <a:rPr lang="en-US" sz="2800" dirty="0"/>
              <a:t>Application to </a:t>
            </a:r>
            <a:r>
              <a:rPr lang="en-US" sz="2800" dirty="0" smtClean="0"/>
              <a:t>Approve Donations </a:t>
            </a:r>
            <a:r>
              <a:rPr lang="en-US" sz="2800" dirty="0"/>
              <a:t>(AAD) </a:t>
            </a:r>
            <a:r>
              <a:rPr lang="en-US" sz="2800" u="sng" dirty="0" smtClean="0">
                <a:hlinkClick r:id="rId4" action="ppaction://hlinkfile"/>
              </a:rPr>
              <a:t>octo.quickbase.com</a:t>
            </a:r>
            <a:endParaRPr lang="en-US" sz="2800" u="sng" dirty="0" smtClean="0"/>
          </a:p>
          <a:p>
            <a:pPr marL="914400" lvl="1" indent="-457200">
              <a:buFont typeface="Wingdings" pitchFamily="2" charset="2"/>
              <a:buChar char="q"/>
            </a:pPr>
            <a:r>
              <a:rPr lang="en-US" sz="2800" u="sng" dirty="0" smtClean="0"/>
              <a:t>Brief Demo of </a:t>
            </a:r>
            <a:r>
              <a:rPr lang="en-US" sz="2800" u="sng" dirty="0" err="1" smtClean="0"/>
              <a:t>Quickbase</a:t>
            </a:r>
            <a:r>
              <a:rPr lang="en-US" sz="2800" u="sng" dirty="0" smtClean="0"/>
              <a:t>  Online Application</a:t>
            </a:r>
          </a:p>
          <a:p>
            <a:pPr lvl="1"/>
            <a:endParaRPr lang="en-US" sz="2800" u="sng" dirty="0"/>
          </a:p>
          <a:p>
            <a:pPr marL="457200" lvl="0" indent="-457200">
              <a:buFont typeface="Wingdings" pitchFamily="2" charset="2"/>
              <a:buChar char="q"/>
            </a:pPr>
            <a:r>
              <a:rPr lang="en-US" sz="2800" dirty="0" smtClean="0"/>
              <a:t>Receive </a:t>
            </a:r>
            <a:r>
              <a:rPr lang="en-US" sz="2800" dirty="0"/>
              <a:t>Legal </a:t>
            </a:r>
            <a:r>
              <a:rPr lang="en-US" sz="2800" dirty="0" smtClean="0"/>
              <a:t>Sufficiency from MOLC</a:t>
            </a:r>
          </a:p>
          <a:p>
            <a:pPr lvl="0"/>
            <a:endParaRPr lang="en-US" sz="2800" dirty="0" smtClean="0"/>
          </a:p>
          <a:p>
            <a:pPr marL="457200" lvl="0" indent="-457200">
              <a:buFont typeface="Wingdings" pitchFamily="2" charset="2"/>
              <a:buChar char="q"/>
            </a:pPr>
            <a:r>
              <a:rPr lang="en-US" sz="2800" dirty="0" smtClean="0"/>
              <a:t>Complete  </a:t>
            </a:r>
            <a:r>
              <a:rPr lang="en-US" sz="2800" dirty="0"/>
              <a:t>Donation </a:t>
            </a:r>
            <a:r>
              <a:rPr lang="en-US" sz="2800" dirty="0" smtClean="0"/>
              <a:t>Agreement</a:t>
            </a:r>
          </a:p>
          <a:p>
            <a:pPr lvl="0"/>
            <a:endParaRPr lang="en-US" sz="2800" dirty="0"/>
          </a:p>
          <a:p>
            <a:pPr marL="457200" lvl="0" indent="-457200">
              <a:buFont typeface="Wingdings" pitchFamily="2" charset="2"/>
              <a:buChar char="q"/>
            </a:pPr>
            <a:r>
              <a:rPr lang="en-US" sz="2800" dirty="0"/>
              <a:t>Accept Donation</a:t>
            </a:r>
          </a:p>
          <a:p>
            <a:pPr lvl="0"/>
            <a:endParaRPr lang="en-US" sz="2400" dirty="0" smtClean="0">
              <a:latin typeface="+mj-lt"/>
            </a:endParaRPr>
          </a:p>
          <a:p>
            <a:pPr marL="342900" lvl="0" indent="-342900">
              <a:buFont typeface="Wingdings" pitchFamily="2" charset="2"/>
              <a:buChar char="q"/>
            </a:pPr>
            <a:r>
              <a:rPr lang="en-US" sz="2400" dirty="0" smtClean="0">
                <a:latin typeface="+mj-lt"/>
              </a:rPr>
              <a:t>*process can take up to 15 business days</a:t>
            </a:r>
            <a:endParaRPr lang="en-US" sz="2400" dirty="0">
              <a:latin typeface="+mj-lt"/>
            </a:endParaRPr>
          </a:p>
        </p:txBody>
      </p:sp>
      <p:pic>
        <p:nvPicPr>
          <p:cNvPr id="6" name="Picture 5" descr="WAWD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633" y="533400"/>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1" y="1981200"/>
            <a:ext cx="4648200" cy="3477875"/>
          </a:xfrm>
          <a:prstGeom prst="rect">
            <a:avLst/>
          </a:prstGeom>
          <a:noFill/>
        </p:spPr>
        <p:txBody>
          <a:bodyPr wrap="square" rtlCol="0">
            <a:spAutoFit/>
          </a:bodyPr>
          <a:lstStyle/>
          <a:p>
            <a:r>
              <a:rPr lang="en-US" sz="4400" b="1" dirty="0" smtClean="0">
                <a:latin typeface="+mj-lt"/>
                <a:cs typeface="Times New Roman" pitchFamily="18" charset="0"/>
              </a:rPr>
              <a:t>Legal Sufficiency</a:t>
            </a:r>
          </a:p>
          <a:p>
            <a:r>
              <a:rPr lang="en-US" sz="4400" b="1" dirty="0" smtClean="0">
                <a:latin typeface="+mj-lt"/>
                <a:cs typeface="Times New Roman" pitchFamily="18" charset="0"/>
              </a:rPr>
              <a:t>Performed by the Mayor’s Office of the Legal Counsel (MOLC)</a:t>
            </a:r>
            <a:endParaRPr lang="en-US" sz="4400" b="1" dirty="0">
              <a:latin typeface="+mj-lt"/>
              <a:cs typeface="Times New Roman" pitchFamily="18" charset="0"/>
            </a:endParaRPr>
          </a:p>
        </p:txBody>
      </p:sp>
      <p:pic>
        <p:nvPicPr>
          <p:cNvPr id="24580" name="Picture 4" descr="C:\Documents and Settings\Cesar.Vence\Local Settings\Temporary Internet Files\Content.IE5\XIN59MGI\MPj04024510000[1].jpg"/>
          <p:cNvPicPr>
            <a:picLocks noChangeAspect="1" noChangeArrowheads="1"/>
          </p:cNvPicPr>
          <p:nvPr/>
        </p:nvPicPr>
        <p:blipFill>
          <a:blip r:embed="rId3"/>
          <a:srcRect/>
          <a:stretch>
            <a:fillRect/>
          </a:stretch>
        </p:blipFill>
        <p:spPr bwMode="auto">
          <a:xfrm>
            <a:off x="5791200" y="2438400"/>
            <a:ext cx="2404450" cy="2404450"/>
          </a:xfrm>
          <a:prstGeom prst="rect">
            <a:avLst/>
          </a:prstGeom>
          <a:noFill/>
        </p:spPr>
      </p:pic>
      <p:pic>
        <p:nvPicPr>
          <p:cNvPr id="4" name="Picture 3" descr="WAW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46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16425"/>
            <a:ext cx="5826523" cy="1143000"/>
          </a:xfrm>
        </p:spPr>
        <p:txBody>
          <a:bodyPr>
            <a:normAutofit/>
          </a:bodyPr>
          <a:lstStyle/>
          <a:p>
            <a:pPr algn="l"/>
            <a:r>
              <a:rPr lang="en-US" sz="3200" b="1" dirty="0">
                <a:solidFill>
                  <a:schemeClr val="accent3"/>
                </a:solidFill>
                <a:ea typeface="+mn-ea"/>
                <a:cs typeface="Times New Roman" pitchFamily="18" charset="0"/>
              </a:rPr>
              <a:t>LEGAL </a:t>
            </a:r>
            <a:r>
              <a:rPr lang="en-US" sz="3200" b="1" dirty="0" smtClean="0">
                <a:solidFill>
                  <a:schemeClr val="accent3"/>
                </a:solidFill>
                <a:ea typeface="+mn-ea"/>
                <a:cs typeface="Times New Roman" pitchFamily="18" charset="0"/>
              </a:rPr>
              <a:t>SUFFICIENCY</a:t>
            </a:r>
            <a:endParaRPr lang="en-US" sz="3200" b="1" dirty="0">
              <a:solidFill>
                <a:schemeClr val="accent3"/>
              </a:solidFill>
              <a:ea typeface="+mn-ea"/>
              <a:cs typeface="Times New Roman" pitchFamily="18" charset="0"/>
            </a:endParaRPr>
          </a:p>
        </p:txBody>
      </p:sp>
      <p:sp>
        <p:nvSpPr>
          <p:cNvPr id="3" name="Content Placeholder 2"/>
          <p:cNvSpPr>
            <a:spLocks noGrp="1"/>
          </p:cNvSpPr>
          <p:nvPr>
            <p:ph idx="1"/>
          </p:nvPr>
        </p:nvSpPr>
        <p:spPr>
          <a:xfrm>
            <a:off x="457200" y="2083019"/>
            <a:ext cx="8229600" cy="4012982"/>
          </a:xfrm>
        </p:spPr>
        <p:txBody>
          <a:bodyPr>
            <a:normAutofit/>
          </a:bodyPr>
          <a:lstStyle/>
          <a:p>
            <a:pPr lvl="0">
              <a:buSzPct val="70000"/>
              <a:buFont typeface="Wingdings" pitchFamily="2" charset="2"/>
              <a:buChar char="q"/>
              <a:defRPr/>
            </a:pPr>
            <a:r>
              <a:rPr lang="en-US" sz="2400" dirty="0">
                <a:cs typeface="Times New Roman" pitchFamily="18" charset="0"/>
              </a:rPr>
              <a:t>A review by the </a:t>
            </a:r>
            <a:r>
              <a:rPr lang="en-US" sz="2400" dirty="0" smtClean="0">
                <a:cs typeface="Times New Roman" pitchFamily="18" charset="0"/>
              </a:rPr>
              <a:t>Mayor’s Office of the Legal Counsel (MOLC) </a:t>
            </a:r>
            <a:r>
              <a:rPr lang="en-US" sz="2400" dirty="0">
                <a:cs typeface="Times New Roman" pitchFamily="18" charset="0"/>
              </a:rPr>
              <a:t>to identify potential legal impediments , including violations of our government ethics rules, and to determine if the agency has legal authority to use the </a:t>
            </a:r>
            <a:r>
              <a:rPr lang="en-US" sz="2400" dirty="0" smtClean="0">
                <a:cs typeface="Times New Roman" pitchFamily="18" charset="0"/>
              </a:rPr>
              <a:t>donation </a:t>
            </a:r>
          </a:p>
          <a:p>
            <a:pPr lvl="0">
              <a:buSzPct val="70000"/>
              <a:buFont typeface="Wingdings" pitchFamily="2" charset="2"/>
              <a:buChar char="q"/>
              <a:defRPr/>
            </a:pPr>
            <a:r>
              <a:rPr lang="en-US" sz="2400" dirty="0" smtClean="0">
                <a:cs typeface="Times New Roman" pitchFamily="18" charset="0"/>
              </a:rPr>
              <a:t>Common </a:t>
            </a:r>
            <a:r>
              <a:rPr lang="en-US" sz="2400" dirty="0">
                <a:cs typeface="Times New Roman" pitchFamily="18" charset="0"/>
              </a:rPr>
              <a:t>problems involve possible conflicts of interest and apparent advertising—quid pro quo—and endorsement </a:t>
            </a:r>
            <a:r>
              <a:rPr lang="en-US" sz="2400" dirty="0" smtClean="0">
                <a:cs typeface="Times New Roman" pitchFamily="18" charset="0"/>
              </a:rPr>
              <a:t>concerns</a:t>
            </a:r>
          </a:p>
          <a:p>
            <a:pPr lvl="0">
              <a:buSzPct val="70000"/>
              <a:buFont typeface="Wingdings" pitchFamily="2" charset="2"/>
              <a:buChar char="q"/>
              <a:defRPr/>
            </a:pPr>
            <a:r>
              <a:rPr lang="en-US" sz="2400" dirty="0" smtClean="0">
                <a:cs typeface="Times New Roman" pitchFamily="18" charset="0"/>
              </a:rPr>
              <a:t>A </a:t>
            </a:r>
            <a:r>
              <a:rPr lang="en-US" sz="2400" dirty="0">
                <a:cs typeface="Times New Roman" pitchFamily="18" charset="0"/>
              </a:rPr>
              <a:t>review to determine if the proposed donation is consistent with the agency’s authorized purpose or </a:t>
            </a:r>
            <a:r>
              <a:rPr lang="en-US" sz="2400" dirty="0" smtClean="0">
                <a:cs typeface="Times New Roman" pitchFamily="18" charset="0"/>
              </a:rPr>
              <a:t>duty</a:t>
            </a:r>
            <a:endParaRPr lang="en-US" sz="2400" dirty="0">
              <a:cs typeface="Times New Roman" pitchFamily="18" charset="0"/>
            </a:endParaRPr>
          </a:p>
          <a:p>
            <a:pPr lvl="0">
              <a:buSzPct val="70000"/>
              <a:buFont typeface="Wingdings" pitchFamily="2" charset="2"/>
              <a:buChar char="q"/>
              <a:defRPr/>
            </a:pPr>
            <a:r>
              <a:rPr lang="en-US" sz="2400" dirty="0" smtClean="0">
                <a:cs typeface="Times New Roman" pitchFamily="18" charset="0"/>
              </a:rPr>
              <a:t>No </a:t>
            </a:r>
            <a:r>
              <a:rPr lang="en-US" sz="2400" dirty="0">
                <a:cs typeface="Times New Roman" pitchFamily="18" charset="0"/>
              </a:rPr>
              <a:t>authority </a:t>
            </a:r>
            <a:r>
              <a:rPr lang="en-US" sz="2400" dirty="0" smtClean="0">
                <a:cs typeface="Times New Roman" pitchFamily="18" charset="0"/>
              </a:rPr>
              <a:t>from OPGS = </a:t>
            </a:r>
            <a:r>
              <a:rPr lang="en-US" sz="2400" dirty="0">
                <a:cs typeface="Times New Roman" pitchFamily="18" charset="0"/>
              </a:rPr>
              <a:t>No acceptance of </a:t>
            </a:r>
            <a:r>
              <a:rPr lang="en-US" sz="2400" dirty="0" smtClean="0">
                <a:cs typeface="Times New Roman" pitchFamily="18" charset="0"/>
              </a:rPr>
              <a:t>donation</a:t>
            </a:r>
            <a:endParaRPr lang="en-US" sz="2400" dirty="0">
              <a:cs typeface="Times New Roman" pitchFamily="18" charset="0"/>
            </a:endParaRPr>
          </a:p>
          <a:p>
            <a:endParaRPr lang="en-US" sz="2200" dirty="0"/>
          </a:p>
        </p:txBody>
      </p:sp>
      <p:pic>
        <p:nvPicPr>
          <p:cNvPr id="5" name="Picture 4"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3051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33400"/>
            <a:ext cx="4419600" cy="1524000"/>
          </a:xfrm>
        </p:spPr>
        <p:txBody>
          <a:bodyPr>
            <a:normAutofit/>
          </a:bodyPr>
          <a:lstStyle/>
          <a:p>
            <a:r>
              <a:rPr lang="en-US" sz="2800" b="1" dirty="0" smtClean="0">
                <a:solidFill>
                  <a:schemeClr val="accent3"/>
                </a:solidFill>
                <a:ea typeface="+mn-ea"/>
                <a:cs typeface="Times New Roman" pitchFamily="18" charset="0"/>
              </a:rPr>
              <a:t>DONATION AGREEMENT</a:t>
            </a:r>
            <a:endParaRPr lang="en-US" sz="2800" dirty="0">
              <a:solidFill>
                <a:schemeClr val="accent3"/>
              </a:solidFill>
            </a:endParaRPr>
          </a:p>
        </p:txBody>
      </p:sp>
      <p:sp>
        <p:nvSpPr>
          <p:cNvPr id="3" name="Content Placeholder 2"/>
          <p:cNvSpPr>
            <a:spLocks noGrp="1"/>
          </p:cNvSpPr>
          <p:nvPr>
            <p:ph idx="1"/>
          </p:nvPr>
        </p:nvSpPr>
        <p:spPr>
          <a:xfrm>
            <a:off x="457200" y="1981200"/>
            <a:ext cx="8229600" cy="4313237"/>
          </a:xfrm>
        </p:spPr>
        <p:txBody>
          <a:bodyPr>
            <a:normAutofit/>
          </a:bodyPr>
          <a:lstStyle/>
          <a:p>
            <a:pPr lvl="0">
              <a:buSzPct val="70000"/>
              <a:buFont typeface="Wingdings" pitchFamily="2" charset="2"/>
              <a:buChar char="q"/>
              <a:defRPr/>
            </a:pPr>
            <a:r>
              <a:rPr lang="en-US" sz="2400" dirty="0">
                <a:cs typeface="Times New Roman" pitchFamily="18" charset="0"/>
              </a:rPr>
              <a:t>An agreement between donor and District </a:t>
            </a:r>
            <a:r>
              <a:rPr lang="en-US" sz="2400" dirty="0" smtClean="0">
                <a:cs typeface="Times New Roman" pitchFamily="18" charset="0"/>
              </a:rPr>
              <a:t>government</a:t>
            </a:r>
          </a:p>
          <a:p>
            <a:pPr marL="0" lvl="0" indent="0">
              <a:buSzPct val="70000"/>
              <a:buNone/>
              <a:defRPr/>
            </a:pPr>
            <a:endParaRPr lang="en-US" sz="2400" dirty="0">
              <a:cs typeface="Times New Roman" pitchFamily="18" charset="0"/>
            </a:endParaRPr>
          </a:p>
          <a:p>
            <a:pPr lvl="0">
              <a:buSzPct val="70000"/>
              <a:buFont typeface="Wingdings" pitchFamily="2" charset="2"/>
              <a:buChar char="q"/>
              <a:defRPr/>
            </a:pPr>
            <a:r>
              <a:rPr lang="en-US" sz="2400" dirty="0" smtClean="0">
                <a:cs typeface="Times New Roman" pitchFamily="18" charset="0"/>
              </a:rPr>
              <a:t>Verifies </a:t>
            </a:r>
            <a:r>
              <a:rPr lang="en-US" sz="2400" dirty="0">
                <a:cs typeface="Times New Roman" pitchFamily="18" charset="0"/>
              </a:rPr>
              <a:t>that donation is bona fide and donated freely without expecting special treatment by the government</a:t>
            </a:r>
          </a:p>
          <a:p>
            <a:pPr lvl="0">
              <a:buSzPct val="70000"/>
              <a:buFont typeface="Wingdings" pitchFamily="2" charset="2"/>
              <a:buChar char="q"/>
              <a:defRPr/>
            </a:pPr>
            <a:endParaRPr lang="en-US" sz="2400" dirty="0" smtClean="0">
              <a:cs typeface="Times New Roman" pitchFamily="18" charset="0"/>
            </a:endParaRPr>
          </a:p>
          <a:p>
            <a:pPr lvl="0">
              <a:buSzPct val="70000"/>
              <a:buFont typeface="Wingdings" pitchFamily="2" charset="2"/>
              <a:buChar char="q"/>
              <a:defRPr/>
            </a:pPr>
            <a:r>
              <a:rPr lang="en-US" sz="2400" dirty="0" smtClean="0">
                <a:cs typeface="Times New Roman" pitchFamily="18" charset="0"/>
              </a:rPr>
              <a:t>Confirms </a:t>
            </a:r>
            <a:r>
              <a:rPr lang="en-US" sz="2400" dirty="0">
                <a:cs typeface="Times New Roman" pitchFamily="18" charset="0"/>
              </a:rPr>
              <a:t>that all parties agree to the Rules of Conduct Governing Donations</a:t>
            </a:r>
          </a:p>
          <a:p>
            <a:pPr lvl="0">
              <a:buSzPct val="70000"/>
              <a:buFont typeface="Wingdings" pitchFamily="2" charset="2"/>
              <a:buChar char="q"/>
              <a:defRPr/>
            </a:pPr>
            <a:endParaRPr lang="en-US" sz="2400" dirty="0" smtClean="0">
              <a:cs typeface="Times New Roman" pitchFamily="18" charset="0"/>
            </a:endParaRPr>
          </a:p>
          <a:p>
            <a:pPr lvl="0">
              <a:buSzPct val="70000"/>
              <a:buFont typeface="Wingdings" pitchFamily="2" charset="2"/>
              <a:buChar char="q"/>
              <a:defRPr/>
            </a:pPr>
            <a:r>
              <a:rPr lang="en-US" sz="2400" dirty="0" smtClean="0">
                <a:cs typeface="Times New Roman" pitchFamily="18" charset="0"/>
              </a:rPr>
              <a:t>Required </a:t>
            </a:r>
            <a:r>
              <a:rPr lang="en-US" sz="2400" dirty="0">
                <a:cs typeface="Times New Roman" pitchFamily="18" charset="0"/>
              </a:rPr>
              <a:t>to accept all authorized donations made to the District government</a:t>
            </a:r>
          </a:p>
          <a:p>
            <a:endParaRPr lang="en-US" sz="2200" dirty="0"/>
          </a:p>
        </p:txBody>
      </p:sp>
      <p:pic>
        <p:nvPicPr>
          <p:cNvPr id="4" name="Picture 3"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439"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7450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41996"/>
            <a:ext cx="4876800" cy="5116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505200" y="533400"/>
            <a:ext cx="5181600" cy="1524000"/>
          </a:xfrm>
        </p:spPr>
        <p:txBody>
          <a:bodyPr/>
          <a:lstStyle/>
          <a:p>
            <a:r>
              <a:rPr lang="en-US" sz="3200" b="1" dirty="0" smtClean="0">
                <a:solidFill>
                  <a:schemeClr val="accent3"/>
                </a:solidFill>
              </a:rPr>
              <a:t>Sample Agreement</a:t>
            </a:r>
            <a:endParaRPr lang="en-US" sz="3200" b="1" dirty="0">
              <a:solidFill>
                <a:schemeClr val="accent3"/>
              </a:solidFill>
            </a:endParaRPr>
          </a:p>
        </p:txBody>
      </p:sp>
    </p:spTree>
    <p:extLst>
      <p:ext uri="{BB962C8B-B14F-4D97-AF65-F5344CB8AC3E}">
        <p14:creationId xmlns:p14="http://schemas.microsoft.com/office/powerpoint/2010/main" val="34458308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48025" y="495300"/>
            <a:ext cx="4038600" cy="1066800"/>
          </a:xfrm>
        </p:spPr>
        <p:txBody>
          <a:bodyPr>
            <a:noAutofit/>
          </a:bodyPr>
          <a:lstStyle/>
          <a:p>
            <a:r>
              <a:rPr lang="en-US" sz="2800" b="1" dirty="0">
                <a:solidFill>
                  <a:schemeClr val="accent3"/>
                </a:solidFill>
                <a:ea typeface="+mn-ea"/>
                <a:cs typeface="Times New Roman" pitchFamily="18" charset="0"/>
              </a:rPr>
              <a:t>FINANCIAL DONATIONS</a:t>
            </a:r>
          </a:p>
        </p:txBody>
      </p:sp>
      <p:sp>
        <p:nvSpPr>
          <p:cNvPr id="5" name="Content Placeholder 4"/>
          <p:cNvSpPr>
            <a:spLocks noGrp="1"/>
          </p:cNvSpPr>
          <p:nvPr>
            <p:ph idx="1"/>
          </p:nvPr>
        </p:nvSpPr>
        <p:spPr>
          <a:xfrm>
            <a:off x="381000" y="1752600"/>
            <a:ext cx="8229600" cy="4495800"/>
          </a:xfrm>
        </p:spPr>
        <p:txBody>
          <a:bodyPr>
            <a:noAutofit/>
          </a:bodyPr>
          <a:lstStyle/>
          <a:p>
            <a:pPr>
              <a:buFont typeface="Wingdings" pitchFamily="2" charset="2"/>
              <a:buChar char="q"/>
            </a:pPr>
            <a:r>
              <a:rPr lang="en-US" sz="2400" dirty="0">
                <a:cs typeface="Times New Roman" pitchFamily="18" charset="0"/>
              </a:rPr>
              <a:t>All checks must be made out to the DC Treasury.</a:t>
            </a:r>
          </a:p>
          <a:p>
            <a:pPr>
              <a:buFont typeface="Wingdings" pitchFamily="2" charset="2"/>
              <a:buChar char="q"/>
            </a:pPr>
            <a:r>
              <a:rPr lang="en-US" sz="2400" dirty="0">
                <a:cs typeface="Times New Roman" pitchFamily="18" charset="0"/>
              </a:rPr>
              <a:t>Donation checks can either be sent to Treasury or processed through INOVA within the agency’s OCFO office.</a:t>
            </a:r>
          </a:p>
          <a:p>
            <a:pPr>
              <a:buFont typeface="Wingdings" pitchFamily="2" charset="2"/>
              <a:buChar char="q"/>
            </a:pPr>
            <a:r>
              <a:rPr lang="en-US" sz="2400" dirty="0">
                <a:cs typeface="Times New Roman" pitchFamily="18" charset="0"/>
              </a:rPr>
              <a:t>Finance team sets up attributes in GRAMS pointing to fund 8450 (a grant/project number is created for each donation to help with tracking purposes). </a:t>
            </a:r>
          </a:p>
          <a:p>
            <a:pPr lvl="0">
              <a:buFont typeface="Wingdings" pitchFamily="2" charset="2"/>
              <a:buChar char="q"/>
            </a:pPr>
            <a:r>
              <a:rPr lang="en-US" sz="2400" dirty="0">
                <a:cs typeface="Times New Roman" pitchFamily="18" charset="0"/>
              </a:rPr>
              <a:t>After 24 hours of creating the attributes in GRAMS, the donation profile appears in SOAR.</a:t>
            </a:r>
          </a:p>
          <a:p>
            <a:pPr lvl="0">
              <a:buFont typeface="Wingdings" pitchFamily="2" charset="2"/>
              <a:buChar char="q"/>
            </a:pPr>
            <a:r>
              <a:rPr lang="en-US" sz="2400" dirty="0">
                <a:cs typeface="Times New Roman" pitchFamily="18" charset="0"/>
              </a:rPr>
              <a:t>The agency must provide the donation agreement together with the live check to the Fiscal officer using the newly created attributes to process the check in INOVA.</a:t>
            </a:r>
          </a:p>
          <a:p>
            <a:pPr>
              <a:buFont typeface="Wingdings" pitchFamily="2" charset="2"/>
              <a:buChar char="q"/>
            </a:pPr>
            <a:endParaRPr lang="en-US" sz="2400" dirty="0">
              <a:cs typeface="Times New Roman" pitchFamily="18" charset="0"/>
            </a:endParaRPr>
          </a:p>
        </p:txBody>
      </p:sp>
      <p:pic>
        <p:nvPicPr>
          <p:cNvPr id="6" name="Picture 5"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esar.Vence\AppData\Local\Microsoft\Windows\Temporary Internet Files\Content.IE5\KGMHXLAW\MP9001784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5286" y="5791200"/>
            <a:ext cx="1447799" cy="888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8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09925" y="609600"/>
            <a:ext cx="3810000" cy="1390650"/>
          </a:xfrm>
        </p:spPr>
        <p:txBody>
          <a:bodyPr>
            <a:noAutofit/>
          </a:bodyPr>
          <a:lstStyle/>
          <a:p>
            <a:pPr algn="r"/>
            <a:r>
              <a:rPr lang="en-US" sz="3200" b="1" dirty="0">
                <a:solidFill>
                  <a:schemeClr val="accent3"/>
                </a:solidFill>
                <a:ea typeface="+mn-ea"/>
                <a:cs typeface="Times New Roman" pitchFamily="18" charset="0"/>
              </a:rPr>
              <a:t>WIRE TRANSFERS</a:t>
            </a:r>
          </a:p>
        </p:txBody>
      </p:sp>
      <p:sp>
        <p:nvSpPr>
          <p:cNvPr id="5" name="Content Placeholder 2"/>
          <p:cNvSpPr>
            <a:spLocks noGrp="1"/>
          </p:cNvSpPr>
          <p:nvPr>
            <p:ph idx="1"/>
          </p:nvPr>
        </p:nvSpPr>
        <p:spPr>
          <a:xfrm>
            <a:off x="304800" y="2286000"/>
            <a:ext cx="8001000" cy="3733800"/>
          </a:xfrm>
        </p:spPr>
        <p:txBody>
          <a:bodyPr>
            <a:normAutofit/>
          </a:bodyPr>
          <a:lstStyle/>
          <a:p>
            <a:pPr>
              <a:buFont typeface="Wingdings" pitchFamily="2" charset="2"/>
              <a:buChar char="q"/>
            </a:pPr>
            <a:r>
              <a:rPr lang="en-US" sz="2400" dirty="0" smtClean="0">
                <a:latin typeface="+mj-lt"/>
                <a:cs typeface="Times New Roman" pitchFamily="18" charset="0"/>
              </a:rPr>
              <a:t>The recipient agency may accept a financial donation via a wire transfer between the donor and the D.C. Treasury</a:t>
            </a:r>
          </a:p>
          <a:p>
            <a:pPr>
              <a:buFont typeface="Wingdings" pitchFamily="2" charset="2"/>
              <a:buNone/>
            </a:pPr>
            <a:endParaRPr lang="en-US" sz="2400" dirty="0" smtClean="0">
              <a:latin typeface="+mj-lt"/>
              <a:cs typeface="Times New Roman" pitchFamily="18" charset="0"/>
            </a:endParaRPr>
          </a:p>
          <a:p>
            <a:pPr>
              <a:buFont typeface="Wingdings" pitchFamily="2" charset="2"/>
              <a:buNone/>
            </a:pPr>
            <a:r>
              <a:rPr lang="en-US" sz="1800" b="1" dirty="0" smtClean="0">
                <a:latin typeface="+mj-lt"/>
                <a:cs typeface="Times New Roman" pitchFamily="18" charset="0"/>
              </a:rPr>
              <a:t>		Bank Name</a:t>
            </a:r>
            <a:r>
              <a:rPr lang="en-US" sz="1800" dirty="0" smtClean="0">
                <a:latin typeface="+mj-lt"/>
                <a:cs typeface="Times New Roman" pitchFamily="18" charset="0"/>
              </a:rPr>
              <a:t>: Wells Fargo</a:t>
            </a:r>
          </a:p>
          <a:p>
            <a:pPr>
              <a:buFont typeface="Wingdings" pitchFamily="2" charset="2"/>
              <a:buNone/>
            </a:pPr>
            <a:r>
              <a:rPr lang="en-US" sz="1800" b="1" dirty="0" smtClean="0">
                <a:latin typeface="+mj-lt"/>
                <a:cs typeface="Times New Roman" pitchFamily="18" charset="0"/>
              </a:rPr>
              <a:t>		ABA Number</a:t>
            </a:r>
            <a:r>
              <a:rPr lang="en-US" sz="1800" dirty="0" smtClean="0">
                <a:latin typeface="+mj-lt"/>
                <a:cs typeface="Times New Roman" pitchFamily="18" charset="0"/>
              </a:rPr>
              <a:t>: </a:t>
            </a:r>
            <a:r>
              <a:rPr lang="en-US" sz="1800" dirty="0">
                <a:latin typeface="+mj-lt"/>
                <a:cs typeface="Times New Roman" pitchFamily="18" charset="0"/>
              </a:rPr>
              <a:t>054001220</a:t>
            </a:r>
          </a:p>
          <a:p>
            <a:pPr>
              <a:buFont typeface="Wingdings" pitchFamily="2" charset="2"/>
              <a:buNone/>
            </a:pPr>
            <a:r>
              <a:rPr lang="en-US" sz="1800" b="1" dirty="0" smtClean="0">
                <a:latin typeface="+mj-lt"/>
                <a:cs typeface="Times New Roman" pitchFamily="18" charset="0"/>
              </a:rPr>
              <a:t>		Account Name</a:t>
            </a:r>
            <a:r>
              <a:rPr lang="en-US" sz="1800" dirty="0" smtClean="0">
                <a:latin typeface="+mj-lt"/>
                <a:cs typeface="Times New Roman" pitchFamily="18" charset="0"/>
              </a:rPr>
              <a:t>: DC Government </a:t>
            </a:r>
          </a:p>
          <a:p>
            <a:pPr>
              <a:buFont typeface="Wingdings" pitchFamily="2" charset="2"/>
              <a:buNone/>
            </a:pPr>
            <a:r>
              <a:rPr lang="en-US" sz="1800" b="1" dirty="0" smtClean="0">
                <a:latin typeface="+mj-lt"/>
                <a:cs typeface="Times New Roman" pitchFamily="18" charset="0"/>
              </a:rPr>
              <a:t>		Account Number</a:t>
            </a:r>
            <a:r>
              <a:rPr lang="en-US" sz="1800" dirty="0" smtClean="0">
                <a:latin typeface="+mj-lt"/>
                <a:cs typeface="Times New Roman" pitchFamily="18" charset="0"/>
              </a:rPr>
              <a:t>: </a:t>
            </a:r>
            <a:r>
              <a:rPr lang="en-US" sz="1800" dirty="0">
                <a:latin typeface="+mj-lt"/>
                <a:cs typeface="Times New Roman" pitchFamily="18" charset="0"/>
              </a:rPr>
              <a:t>2000043154623 – BANK ID 23W</a:t>
            </a:r>
            <a:r>
              <a:rPr lang="en-US" sz="1800" b="1" dirty="0" smtClean="0">
                <a:latin typeface="+mj-lt"/>
                <a:cs typeface="Times New Roman" pitchFamily="18" charset="0"/>
              </a:rPr>
              <a:t>		Reference</a:t>
            </a:r>
            <a:r>
              <a:rPr lang="en-US" sz="1800" dirty="0" smtClean="0">
                <a:latin typeface="+mj-lt"/>
                <a:cs typeface="Times New Roman" pitchFamily="18" charset="0"/>
              </a:rPr>
              <a:t>: "Contribution for ----"</a:t>
            </a:r>
          </a:p>
          <a:p>
            <a:endParaRPr lang="en-US" sz="2400" dirty="0" smtClean="0">
              <a:latin typeface="+mj-lt"/>
              <a:cs typeface="Times New Roman" pitchFamily="18" charset="0"/>
            </a:endParaRPr>
          </a:p>
        </p:txBody>
      </p:sp>
      <p:pic>
        <p:nvPicPr>
          <p:cNvPr id="27654" name="Picture 6" descr="C:\Documents and Settings\Cesar.Vence\Local Settings\Temporary Internet Files\Content.IE5\YZE7QJWD\MPj04331180000[1].jpg"/>
          <p:cNvPicPr>
            <a:picLocks noChangeAspect="1" noChangeArrowheads="1"/>
          </p:cNvPicPr>
          <p:nvPr/>
        </p:nvPicPr>
        <p:blipFill>
          <a:blip r:embed="rId2" cstate="print"/>
          <a:srcRect/>
          <a:stretch>
            <a:fillRect/>
          </a:stretch>
        </p:blipFill>
        <p:spPr bwMode="auto">
          <a:xfrm>
            <a:off x="6324600" y="3200400"/>
            <a:ext cx="2133600" cy="2133600"/>
          </a:xfrm>
          <a:prstGeom prst="rect">
            <a:avLst/>
          </a:prstGeom>
          <a:noFill/>
        </p:spPr>
      </p:pic>
      <p:pic>
        <p:nvPicPr>
          <p:cNvPr id="6" name="Picture 5"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60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6400800" cy="1524000"/>
          </a:xfrm>
        </p:spPr>
        <p:txBody>
          <a:bodyPr/>
          <a:lstStyle/>
          <a:p>
            <a:r>
              <a:rPr lang="en-US" b="0" dirty="0" smtClean="0"/>
              <a:t>        </a:t>
            </a:r>
            <a:r>
              <a:rPr lang="en-US" b="1" dirty="0" smtClean="0"/>
              <a:t>       </a:t>
            </a:r>
            <a:r>
              <a:rPr lang="en-US" sz="3200" b="1" dirty="0" smtClean="0">
                <a:solidFill>
                  <a:schemeClr val="tx1"/>
                </a:solidFill>
              </a:rPr>
              <a:t>MEETING OBJECTIVES</a:t>
            </a:r>
            <a:endParaRPr lang="en-US" sz="3200" dirty="0">
              <a:solidFill>
                <a:schemeClr val="tx1"/>
              </a:solidFill>
            </a:endParaRPr>
          </a:p>
        </p:txBody>
      </p:sp>
      <p:pic>
        <p:nvPicPr>
          <p:cNvPr id="4" name="Picture 2"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009" y="573593"/>
            <a:ext cx="107914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057400"/>
            <a:ext cx="8229600" cy="4343399"/>
          </a:xfrm>
        </p:spPr>
        <p:txBody>
          <a:bodyPr/>
          <a:lstStyle/>
          <a:p>
            <a:pPr marL="0" indent="0">
              <a:buNone/>
            </a:pPr>
            <a:r>
              <a:rPr lang="en-US" dirty="0" smtClean="0">
                <a:solidFill>
                  <a:schemeClr val="tx2"/>
                </a:solidFill>
              </a:rPr>
              <a:t>YOU WILL…</a:t>
            </a:r>
          </a:p>
          <a:p>
            <a:r>
              <a:rPr lang="en-US" sz="2800" dirty="0"/>
              <a:t>Become familiar with the </a:t>
            </a:r>
            <a:r>
              <a:rPr lang="en-US" sz="2800" b="1" dirty="0" smtClean="0"/>
              <a:t>District’s Rules of Conduct Governing Donations Made to the Government</a:t>
            </a:r>
            <a:r>
              <a:rPr lang="en-US" sz="2800" dirty="0" smtClean="0"/>
              <a:t>;</a:t>
            </a:r>
          </a:p>
          <a:p>
            <a:r>
              <a:rPr lang="en-US" sz="2800" b="1" dirty="0" smtClean="0"/>
              <a:t>Learn about Donation Ethical Requirements and its Non-Compliance Consequences; </a:t>
            </a:r>
          </a:p>
          <a:p>
            <a:r>
              <a:rPr lang="en-US" sz="2800" dirty="0"/>
              <a:t>Understand </a:t>
            </a:r>
            <a:r>
              <a:rPr lang="en-US" sz="2800" b="1" dirty="0"/>
              <a:t>How the Donation Process </a:t>
            </a:r>
            <a:r>
              <a:rPr lang="en-US" sz="2800" b="1" dirty="0" smtClean="0"/>
              <a:t>Works, its Benefits, and OPGS’ Assistance to Your Agency.</a:t>
            </a:r>
          </a:p>
          <a:p>
            <a:endParaRPr lang="en-US" sz="2800" b="1" dirty="0"/>
          </a:p>
          <a:p>
            <a:endParaRPr lang="en-US" sz="2800" dirty="0" smtClean="0"/>
          </a:p>
          <a:p>
            <a:pPr>
              <a:buFont typeface="Arial" charset="0"/>
              <a:buChar char="•"/>
            </a:pPr>
            <a:endParaRPr lang="en-US" dirty="0" smtClean="0"/>
          </a:p>
          <a:p>
            <a:pPr>
              <a:buFont typeface="Arial" charset="0"/>
              <a:buChar char="•"/>
            </a:pPr>
            <a:endParaRPr lang="en-US" dirty="0"/>
          </a:p>
        </p:txBody>
      </p:sp>
    </p:spTree>
    <p:extLst>
      <p:ext uri="{BB962C8B-B14F-4D97-AF65-F5344CB8AC3E}">
        <p14:creationId xmlns:p14="http://schemas.microsoft.com/office/powerpoint/2010/main" val="2794536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43448"/>
            <a:ext cx="5029200" cy="1437752"/>
          </a:xfrm>
        </p:spPr>
        <p:txBody>
          <a:bodyPr>
            <a:normAutofit/>
          </a:bodyPr>
          <a:lstStyle/>
          <a:p>
            <a:r>
              <a:rPr lang="en-US" sz="3200" b="1" dirty="0">
                <a:solidFill>
                  <a:schemeClr val="accent3"/>
                </a:solidFill>
                <a:ea typeface="+mn-ea"/>
                <a:cs typeface="Times New Roman" pitchFamily="18" charset="0"/>
              </a:rPr>
              <a:t>FOREIGN DONATIONS</a:t>
            </a:r>
          </a:p>
        </p:txBody>
      </p:sp>
      <p:sp>
        <p:nvSpPr>
          <p:cNvPr id="3" name="Content Placeholder 2"/>
          <p:cNvSpPr>
            <a:spLocks noGrp="1"/>
          </p:cNvSpPr>
          <p:nvPr>
            <p:ph idx="1"/>
          </p:nvPr>
        </p:nvSpPr>
        <p:spPr>
          <a:xfrm>
            <a:off x="457200" y="2133600"/>
            <a:ext cx="8229600" cy="3992563"/>
          </a:xfrm>
        </p:spPr>
        <p:txBody>
          <a:bodyPr/>
          <a:lstStyle/>
          <a:p>
            <a:pPr>
              <a:buFont typeface="Wingdings" panose="05000000000000000000" pitchFamily="2" charset="2"/>
              <a:buChar char="q"/>
            </a:pPr>
            <a:r>
              <a:rPr lang="en-US" sz="2600" dirty="0" smtClean="0">
                <a:cs typeface="Times New Roman" pitchFamily="18" charset="0"/>
              </a:rPr>
              <a:t>All </a:t>
            </a:r>
            <a:r>
              <a:rPr lang="en-US" sz="2600" dirty="0">
                <a:cs typeface="Times New Roman" pitchFamily="18" charset="0"/>
              </a:rPr>
              <a:t>requests for donations made by, or solicited from, foreign governments, and (when known) by or from foreign private sources, must first be directed to the </a:t>
            </a:r>
            <a:r>
              <a:rPr lang="en-US" sz="2600" dirty="0" smtClean="0">
                <a:cs typeface="Times New Roman" pitchFamily="18" charset="0"/>
              </a:rPr>
              <a:t>Mayor’s Chief of Staff </a:t>
            </a:r>
            <a:r>
              <a:rPr lang="en-US" sz="2600" dirty="0">
                <a:cs typeface="Times New Roman" pitchFamily="18" charset="0"/>
              </a:rPr>
              <a:t>for review and preapproval before going through OPGS’ approval </a:t>
            </a:r>
            <a:r>
              <a:rPr lang="en-US" sz="2600" dirty="0" smtClean="0">
                <a:cs typeface="Times New Roman" pitchFamily="18" charset="0"/>
              </a:rPr>
              <a:t>process.</a:t>
            </a:r>
            <a:endParaRPr lang="en-US" sz="2600" dirty="0">
              <a:cs typeface="Times New Roman" pitchFamily="18" charset="0"/>
            </a:endParaRPr>
          </a:p>
          <a:p>
            <a:endParaRPr lang="en-US" dirty="0"/>
          </a:p>
        </p:txBody>
      </p:sp>
      <p:pic>
        <p:nvPicPr>
          <p:cNvPr id="4" name="Picture 2" descr="C:\Documents and Settings\Cesar.Vence\Local Settings\Temporary Internet Files\Content.IE5\7ESBVHGT\MCj04380600000[1].png"/>
          <p:cNvPicPr>
            <a:picLocks noChangeAspect="1" noChangeArrowheads="1"/>
          </p:cNvPicPr>
          <p:nvPr/>
        </p:nvPicPr>
        <p:blipFill>
          <a:blip r:embed="rId2"/>
          <a:srcRect/>
          <a:stretch>
            <a:fillRect/>
          </a:stretch>
        </p:blipFill>
        <p:spPr bwMode="auto">
          <a:xfrm>
            <a:off x="5562600" y="4267200"/>
            <a:ext cx="2743200" cy="2286000"/>
          </a:xfrm>
          <a:prstGeom prst="rect">
            <a:avLst/>
          </a:prstGeom>
          <a:noFill/>
        </p:spPr>
      </p:pic>
      <p:pic>
        <p:nvPicPr>
          <p:cNvPr id="5" name="Picture 4"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3448"/>
            <a:ext cx="9335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977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33400"/>
            <a:ext cx="5181600" cy="1524000"/>
          </a:xfrm>
        </p:spPr>
        <p:txBody>
          <a:bodyPr/>
          <a:lstStyle/>
          <a:p>
            <a:r>
              <a:rPr lang="en-US" b="1" dirty="0" smtClean="0">
                <a:solidFill>
                  <a:schemeClr val="accent3"/>
                </a:solidFill>
              </a:rPr>
              <a:t>BENEFITS</a:t>
            </a:r>
            <a:endParaRPr lang="en-US" b="1" dirty="0">
              <a:solidFill>
                <a:schemeClr val="accent3"/>
              </a:solidFill>
            </a:endParaRPr>
          </a:p>
        </p:txBody>
      </p:sp>
      <p:sp>
        <p:nvSpPr>
          <p:cNvPr id="3" name="Content Placeholder 2"/>
          <p:cNvSpPr>
            <a:spLocks noGrp="1"/>
          </p:cNvSpPr>
          <p:nvPr>
            <p:ph idx="1"/>
          </p:nvPr>
        </p:nvSpPr>
        <p:spPr>
          <a:xfrm>
            <a:off x="457200" y="1828800"/>
            <a:ext cx="8229600" cy="4572000"/>
          </a:xfrm>
        </p:spPr>
        <p:txBody>
          <a:bodyPr/>
          <a:lstStyle/>
          <a:p>
            <a:pPr lvl="0">
              <a:buFont typeface="Wingdings" pitchFamily="2" charset="2"/>
              <a:buChar char="q"/>
            </a:pPr>
            <a:r>
              <a:rPr lang="en-US" dirty="0"/>
              <a:t>Protects the Mayor, the Cabinet, and employees from potential conflicts of </a:t>
            </a:r>
            <a:r>
              <a:rPr lang="en-US" dirty="0" smtClean="0"/>
              <a:t>interest and supports the District’s ethics guidelines</a:t>
            </a:r>
            <a:endParaRPr lang="en-US" dirty="0"/>
          </a:p>
          <a:p>
            <a:pPr lvl="0">
              <a:buFont typeface="Wingdings" pitchFamily="2" charset="2"/>
              <a:buChar char="q"/>
            </a:pPr>
            <a:r>
              <a:rPr lang="en-US" dirty="0"/>
              <a:t>Augments the </a:t>
            </a:r>
            <a:r>
              <a:rPr lang="en-US" dirty="0" smtClean="0"/>
              <a:t>Government’s </a:t>
            </a:r>
            <a:r>
              <a:rPr lang="en-US" dirty="0"/>
              <a:t>in-kind and financial resources, which support </a:t>
            </a:r>
            <a:r>
              <a:rPr lang="en-US" dirty="0" smtClean="0"/>
              <a:t>our programs </a:t>
            </a:r>
            <a:r>
              <a:rPr lang="en-US" dirty="0"/>
              <a:t>and services</a:t>
            </a:r>
          </a:p>
          <a:p>
            <a:pPr lvl="0">
              <a:buFont typeface="Wingdings" pitchFamily="2" charset="2"/>
              <a:buChar char="q"/>
            </a:pPr>
            <a:r>
              <a:rPr lang="en-US" dirty="0"/>
              <a:t>Allows the District of Columbia Executive Branch to </a:t>
            </a:r>
            <a:r>
              <a:rPr lang="en-US" dirty="0" smtClean="0"/>
              <a:t>solicit, accept, and use </a:t>
            </a:r>
            <a:r>
              <a:rPr lang="en-US" dirty="0"/>
              <a:t>donations from </a:t>
            </a:r>
            <a:r>
              <a:rPr lang="en-US" dirty="0" smtClean="0"/>
              <a:t>diverse donor sources</a:t>
            </a:r>
            <a:endParaRPr lang="en-US" dirty="0"/>
          </a:p>
        </p:txBody>
      </p:sp>
      <p:pic>
        <p:nvPicPr>
          <p:cNvPr id="3074" name="Picture 2" descr="C:\Users\cesar.vence.DCGOV\AppData\Local\Microsoft\Windows\Temporary Internet Files\Content.IE5\10UXSTWM\MC9004413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28680" y="5638800"/>
            <a:ext cx="1714416" cy="13456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853" y="533400"/>
            <a:ext cx="996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7790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830763"/>
          </a:xfrm>
        </p:spPr>
        <p:txBody>
          <a:bodyPr/>
          <a:lstStyle/>
          <a:p>
            <a:pPr>
              <a:buFont typeface="Wingdings" pitchFamily="2" charset="2"/>
              <a:buChar char="q"/>
            </a:pPr>
            <a:r>
              <a:rPr lang="en-US" sz="2800" dirty="0" smtClean="0"/>
              <a:t>Encourages more philanthropic </a:t>
            </a:r>
            <a:r>
              <a:rPr lang="en-US" sz="2800" dirty="0"/>
              <a:t>community </a:t>
            </a:r>
            <a:r>
              <a:rPr lang="en-US" sz="2800" dirty="0" smtClean="0"/>
              <a:t>support for the Mayor’s top public policies</a:t>
            </a:r>
          </a:p>
          <a:p>
            <a:pPr>
              <a:buFont typeface="Wingdings" pitchFamily="2" charset="2"/>
              <a:buChar char="q"/>
            </a:pPr>
            <a:r>
              <a:rPr lang="en-US" sz="2800" dirty="0" smtClean="0"/>
              <a:t>Promotes greater accountability and transparency in the District Government and compliance with the Anti-Deficiency Act</a:t>
            </a:r>
            <a:endParaRPr lang="en-US" sz="2800" dirty="0"/>
          </a:p>
          <a:p>
            <a:pPr lvl="0">
              <a:buFont typeface="Wingdings" pitchFamily="2" charset="2"/>
              <a:buChar char="q"/>
            </a:pPr>
            <a:r>
              <a:rPr lang="en-US" sz="2800" dirty="0" smtClean="0"/>
              <a:t>Ensures donors that their </a:t>
            </a:r>
            <a:r>
              <a:rPr lang="en-US" sz="2800" dirty="0"/>
              <a:t>contributions are used </a:t>
            </a:r>
            <a:r>
              <a:rPr lang="en-US" sz="2800" dirty="0" smtClean="0"/>
              <a:t>for an authorized purpose of the requesting agency</a:t>
            </a:r>
          </a:p>
          <a:p>
            <a:pPr lvl="0">
              <a:buFont typeface="Wingdings" pitchFamily="2" charset="2"/>
              <a:buChar char="q"/>
            </a:pPr>
            <a:r>
              <a:rPr lang="en-US" sz="2800" dirty="0" smtClean="0"/>
              <a:t>Financial donations rollover from one Fiscal Year to another</a:t>
            </a:r>
          </a:p>
          <a:p>
            <a:pPr lvl="0">
              <a:buFont typeface="Wingdings" pitchFamily="2" charset="2"/>
              <a:buChar char="q"/>
            </a:pPr>
            <a:endParaRPr lang="en-US" dirty="0" smtClean="0"/>
          </a:p>
          <a:p>
            <a:pPr marL="0" lvl="0" indent="0">
              <a:buNone/>
            </a:pPr>
            <a:endParaRPr lang="en-US" dirty="0"/>
          </a:p>
        </p:txBody>
      </p:sp>
      <p:sp>
        <p:nvSpPr>
          <p:cNvPr id="6" name="Title 1"/>
          <p:cNvSpPr>
            <a:spLocks noGrp="1"/>
          </p:cNvSpPr>
          <p:nvPr>
            <p:ph type="title"/>
          </p:nvPr>
        </p:nvSpPr>
        <p:spPr>
          <a:xfrm>
            <a:off x="3505200" y="533400"/>
            <a:ext cx="5181600" cy="1524000"/>
          </a:xfrm>
        </p:spPr>
        <p:txBody>
          <a:bodyPr/>
          <a:lstStyle/>
          <a:p>
            <a:r>
              <a:rPr lang="en-US" b="1" dirty="0" smtClean="0">
                <a:solidFill>
                  <a:schemeClr val="accent3"/>
                </a:solidFill>
              </a:rPr>
              <a:t>BENEFITS</a:t>
            </a:r>
            <a:endParaRPr lang="en-US" b="1" dirty="0">
              <a:solidFill>
                <a:schemeClr val="accent3"/>
              </a:solidFill>
            </a:endParaRPr>
          </a:p>
        </p:txBody>
      </p:sp>
      <p:pic>
        <p:nvPicPr>
          <p:cNvPr id="7" name="Picture 2"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009" y="533398"/>
            <a:ext cx="996137" cy="76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cesar.vence.DCGOV\AppData\Local\Microsoft\Windows\Temporary Internet Files\Content.IE5\10UXSTWM\MC9004413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28680" y="5410200"/>
            <a:ext cx="1714416" cy="157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863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9909525"/>
              </p:ext>
            </p:extLst>
          </p:nvPr>
        </p:nvGraphicFramePr>
        <p:xfrm>
          <a:off x="833964" y="1752600"/>
          <a:ext cx="7086600" cy="4572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33400"/>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26842" y="513303"/>
            <a:ext cx="5410200" cy="1524000"/>
          </a:xfrm>
        </p:spPr>
        <p:txBody>
          <a:bodyPr/>
          <a:lstStyle/>
          <a:p>
            <a:r>
              <a:rPr lang="en-US" sz="3600" dirty="0" smtClean="0">
                <a:solidFill>
                  <a:schemeClr val="accent3"/>
                </a:solidFill>
              </a:rPr>
              <a:t>Donation Statistics</a:t>
            </a:r>
            <a:endParaRPr lang="en-US" sz="3600" b="1" dirty="0">
              <a:solidFill>
                <a:schemeClr val="accent3"/>
              </a:solidFill>
            </a:endParaRPr>
          </a:p>
        </p:txBody>
      </p:sp>
    </p:spTree>
    <p:extLst>
      <p:ext uri="{BB962C8B-B14F-4D97-AF65-F5344CB8AC3E}">
        <p14:creationId xmlns:p14="http://schemas.microsoft.com/office/powerpoint/2010/main" val="181739980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4315253" cy="1600200"/>
          </a:xfrm>
        </p:spPr>
        <p:txBody>
          <a:bodyPr/>
          <a:lstStyle/>
          <a:p>
            <a:r>
              <a:rPr lang="en-US" sz="2400" dirty="0" smtClean="0">
                <a:solidFill>
                  <a:schemeClr val="accent3"/>
                </a:solidFill>
              </a:rPr>
              <a:t>Top Five Agencies Recipients Authorized by OPGS</a:t>
            </a:r>
            <a:endParaRPr lang="en-US" sz="2400" dirty="0">
              <a:solidFill>
                <a:schemeClr val="accent3"/>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3449971"/>
              </p:ext>
            </p:extLst>
          </p:nvPr>
        </p:nvGraphicFramePr>
        <p:xfrm>
          <a:off x="457200" y="1676400"/>
          <a:ext cx="8001000" cy="48768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853" y="533400"/>
            <a:ext cx="996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553506002"/>
              </p:ext>
            </p:extLst>
          </p:nvPr>
        </p:nvGraphicFramePr>
        <p:xfrm>
          <a:off x="762000" y="1828800"/>
          <a:ext cx="6629400" cy="4648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29473105"/>
              </p:ext>
            </p:extLst>
          </p:nvPr>
        </p:nvGraphicFramePr>
        <p:xfrm>
          <a:off x="914400" y="1752600"/>
          <a:ext cx="6781800" cy="4876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673450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4315253" cy="1371600"/>
          </a:xfrm>
        </p:spPr>
        <p:txBody>
          <a:bodyPr/>
          <a:lstStyle/>
          <a:p>
            <a:r>
              <a:rPr lang="en-US" sz="1800" dirty="0" smtClean="0">
                <a:solidFill>
                  <a:schemeClr val="accent3"/>
                </a:solidFill>
              </a:rPr>
              <a:t>DCPS After </a:t>
            </a:r>
            <a:r>
              <a:rPr lang="en-US" sz="1800" dirty="0">
                <a:solidFill>
                  <a:schemeClr val="accent3"/>
                </a:solidFill>
              </a:rPr>
              <a:t>S</a:t>
            </a:r>
            <a:r>
              <a:rPr lang="en-US" sz="1800" dirty="0" smtClean="0">
                <a:solidFill>
                  <a:schemeClr val="accent3"/>
                </a:solidFill>
              </a:rPr>
              <a:t>chool </a:t>
            </a:r>
            <a:r>
              <a:rPr lang="en-US" sz="1800" dirty="0">
                <a:solidFill>
                  <a:schemeClr val="accent3"/>
                </a:solidFill>
              </a:rPr>
              <a:t>P</a:t>
            </a:r>
            <a:r>
              <a:rPr lang="en-US" sz="1800" dirty="0" smtClean="0">
                <a:solidFill>
                  <a:schemeClr val="accent3"/>
                </a:solidFill>
              </a:rPr>
              <a:t>rogram for </a:t>
            </a:r>
            <a:r>
              <a:rPr lang="en-US" sz="1800" dirty="0">
                <a:solidFill>
                  <a:schemeClr val="accent3"/>
                </a:solidFill>
              </a:rPr>
              <a:t>C</a:t>
            </a:r>
            <a:r>
              <a:rPr lang="en-US" sz="1800" dirty="0" smtClean="0">
                <a:solidFill>
                  <a:schemeClr val="accent3"/>
                </a:solidFill>
              </a:rPr>
              <a:t>hildren – Donated by  Turnaround for Children </a:t>
            </a:r>
            <a:r>
              <a:rPr lang="en-US" sz="1800" dirty="0">
                <a:solidFill>
                  <a:schemeClr val="accent3"/>
                </a:solidFill>
              </a:rPr>
              <a:t> </a:t>
            </a:r>
            <a:r>
              <a:rPr lang="en-US" sz="1800" dirty="0" smtClean="0">
                <a:solidFill>
                  <a:schemeClr val="accent3"/>
                </a:solidFill>
              </a:rPr>
              <a:t>($2,000,000.00)</a:t>
            </a:r>
            <a:endParaRPr lang="en-US" sz="1800" dirty="0">
              <a:solidFill>
                <a:schemeClr val="accent3"/>
              </a:solidFill>
            </a:endParaRPr>
          </a:p>
        </p:txBody>
      </p:sp>
      <p:pic>
        <p:nvPicPr>
          <p:cNvPr id="1027" name="Picture 3" descr="C:\Users\marcel.guy\Desktop\pICTURES DONATIONS\Turnaround program DCPS.jp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000" y="1816395"/>
            <a:ext cx="4320923" cy="252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cel.guy\Desktop\pICTURES DONATIONS\Turnaround program DCPS.jpg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16395"/>
            <a:ext cx="3505200" cy="25270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idx="1"/>
          </p:nvPr>
        </p:nvSpPr>
        <p:spPr>
          <a:xfrm>
            <a:off x="457200" y="4648201"/>
            <a:ext cx="8229600" cy="1646236"/>
          </a:xfrm>
        </p:spPr>
        <p:txBody>
          <a:bodyPr/>
          <a:lstStyle/>
          <a:p>
            <a:pPr marL="0" indent="0">
              <a:buNone/>
            </a:pPr>
            <a:r>
              <a:rPr lang="en-US" sz="2000" i="1" dirty="0" smtClean="0"/>
              <a:t>School leadership and management, teacher practice and student support services donated to Walker Jones ES and Orr ES to create a highly effective learning environment.  Singer John Legend reads to DCPS students.</a:t>
            </a:r>
            <a:endParaRPr lang="en-US" sz="2000" i="1" dirty="0"/>
          </a:p>
        </p:txBody>
      </p:sp>
      <p:pic>
        <p:nvPicPr>
          <p:cNvPr id="6" name="Picture 2" descr="WAW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853" y="533400"/>
            <a:ext cx="996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6632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4162853" cy="1524000"/>
          </a:xfrm>
        </p:spPr>
        <p:txBody>
          <a:bodyPr/>
          <a:lstStyle/>
          <a:p>
            <a:r>
              <a:rPr lang="en-US" sz="1800" dirty="0" smtClean="0">
                <a:solidFill>
                  <a:schemeClr val="accent3"/>
                </a:solidFill>
              </a:rPr>
              <a:t>MPD’s  donation of 6 canines donated by K2 Solutions Inc. </a:t>
            </a:r>
            <a:r>
              <a:rPr lang="en-US" sz="1800" dirty="0">
                <a:solidFill>
                  <a:schemeClr val="accent3"/>
                </a:solidFill>
              </a:rPr>
              <a:t>(</a:t>
            </a:r>
            <a:r>
              <a:rPr lang="en-US" sz="1800" dirty="0" smtClean="0">
                <a:solidFill>
                  <a:schemeClr val="accent3"/>
                </a:solidFill>
              </a:rPr>
              <a:t>$45,720.00)</a:t>
            </a:r>
            <a:endParaRPr lang="en-US" sz="1800" dirty="0">
              <a:solidFill>
                <a:schemeClr val="accent3"/>
              </a:solidFill>
            </a:endParaRPr>
          </a:p>
        </p:txBody>
      </p:sp>
      <p:pic>
        <p:nvPicPr>
          <p:cNvPr id="4098" name="Picture 2" descr="C:\Users\marcel.guy\Desktop\pICTURES DONATIONS\220px-Swedish_police_do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26920"/>
            <a:ext cx="526288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idx="1"/>
          </p:nvPr>
        </p:nvSpPr>
        <p:spPr>
          <a:xfrm>
            <a:off x="914400" y="5105399"/>
            <a:ext cx="7239000" cy="1189037"/>
          </a:xfrm>
        </p:spPr>
        <p:txBody>
          <a:bodyPr/>
          <a:lstStyle/>
          <a:p>
            <a:pPr marL="0" indent="0">
              <a:buNone/>
            </a:pPr>
            <a:r>
              <a:rPr lang="en-US" sz="2400" dirty="0" smtClean="0"/>
              <a:t>MPD received 6 canines to detect the scent trail explosives leave in the air, and proactively tract the scent back to its source</a:t>
            </a:r>
            <a:r>
              <a:rPr lang="en-US" sz="2400" dirty="0" smtClean="0">
                <a:solidFill>
                  <a:srgbClr val="FFC000"/>
                </a:solidFill>
              </a:rPr>
              <a:t>.</a:t>
            </a:r>
            <a:endParaRPr lang="en-US" sz="2400" dirty="0">
              <a:solidFill>
                <a:srgbClr val="FFC000"/>
              </a:solidFill>
            </a:endParaRPr>
          </a:p>
        </p:txBody>
      </p:sp>
      <p:pic>
        <p:nvPicPr>
          <p:cNvPr id="5" name="Picture 2"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853" y="533400"/>
            <a:ext cx="996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8082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81000"/>
            <a:ext cx="4239053" cy="1600200"/>
          </a:xfrm>
        </p:spPr>
        <p:txBody>
          <a:bodyPr/>
          <a:lstStyle/>
          <a:p>
            <a:r>
              <a:rPr lang="en-US" sz="1800" dirty="0" smtClean="0">
                <a:solidFill>
                  <a:schemeClr val="accent3"/>
                </a:solidFill>
              </a:rPr>
              <a:t>DPR/DGS  renovation of  the  Stead Park donated by the Friends of Stead Park</a:t>
            </a:r>
            <a:r>
              <a:rPr lang="en-US" sz="1800" dirty="0">
                <a:solidFill>
                  <a:schemeClr val="accent3"/>
                </a:solidFill>
              </a:rPr>
              <a:t> </a:t>
            </a:r>
            <a:r>
              <a:rPr lang="en-US" sz="1800" dirty="0" smtClean="0">
                <a:solidFill>
                  <a:schemeClr val="accent3"/>
                </a:solidFill>
              </a:rPr>
              <a:t>($208,500.00)</a:t>
            </a:r>
            <a:endParaRPr lang="en-US" sz="1800" dirty="0">
              <a:solidFill>
                <a:schemeClr val="accent3"/>
              </a:solidFill>
            </a:endParaRPr>
          </a:p>
        </p:txBody>
      </p:sp>
      <p:pic>
        <p:nvPicPr>
          <p:cNvPr id="1026" name="Picture 2" descr="C:\Users\marcel.guy\AppData\Local\Microsoft\Windows\Temporary Internet Files\Content.Outlook\PNEIHV1L\Stead Fie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0" y="1670228"/>
            <a:ext cx="4038600" cy="35875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el.guy\AppData\Local\Microsoft\Windows\Temporary Internet Files\Content.Outlook\PNEIHV1L\Stead 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3962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idx="1"/>
          </p:nvPr>
        </p:nvSpPr>
        <p:spPr>
          <a:xfrm>
            <a:off x="457200" y="5410200"/>
            <a:ext cx="8229600" cy="884236"/>
          </a:xfrm>
        </p:spPr>
        <p:txBody>
          <a:bodyPr/>
          <a:lstStyle/>
          <a:p>
            <a:pPr marL="0" indent="0">
              <a:buNone/>
            </a:pPr>
            <a:r>
              <a:rPr lang="en-US" sz="2000" dirty="0" smtClean="0"/>
              <a:t>Construction of a splash water park and outdoor stage at the Stead Park by the Friends of Stead Park</a:t>
            </a:r>
            <a:r>
              <a:rPr lang="en-US" sz="2000" dirty="0" smtClean="0">
                <a:solidFill>
                  <a:schemeClr val="accent3"/>
                </a:solidFill>
              </a:rPr>
              <a:t>.</a:t>
            </a:r>
            <a:endParaRPr lang="en-US" sz="2000" dirty="0">
              <a:solidFill>
                <a:schemeClr val="accent3"/>
              </a:solidFill>
            </a:endParaRPr>
          </a:p>
        </p:txBody>
      </p:sp>
      <p:pic>
        <p:nvPicPr>
          <p:cNvPr id="6" name="Picture 2" descr="WAW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853" y="533400"/>
            <a:ext cx="996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5423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99865" y="1559560"/>
            <a:ext cx="1397635" cy="3429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300" b="1">
                <a:solidFill>
                  <a:srgbClr val="FFFFFF"/>
                </a:solidFill>
                <a:effectLst/>
                <a:latin typeface="Calibri"/>
                <a:ea typeface="Calibri"/>
                <a:cs typeface="Times New Roman"/>
              </a:rPr>
              <a:t>Agency Inquiry</a:t>
            </a:r>
            <a:endParaRPr lang="en-US" sz="1100">
              <a:effectLst/>
              <a:latin typeface="Calibri"/>
              <a:ea typeface="Calibri"/>
              <a:cs typeface="Times New Roman"/>
            </a:endParaRPr>
          </a:p>
        </p:txBody>
      </p:sp>
      <p:sp>
        <p:nvSpPr>
          <p:cNvPr id="5" name="Rounded Rectangle 4"/>
          <p:cNvSpPr/>
          <p:nvPr/>
        </p:nvSpPr>
        <p:spPr>
          <a:xfrm>
            <a:off x="3790950" y="2136140"/>
            <a:ext cx="1828800" cy="571500"/>
          </a:xfrm>
          <a:prstGeom prst="roundRect">
            <a:avLst>
              <a:gd name="adj" fmla="val 50000"/>
            </a:avLst>
          </a:prstGeom>
          <a:solidFill>
            <a:srgbClr val="2A39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ounded Rectangle 5"/>
          <p:cNvSpPr/>
          <p:nvPr/>
        </p:nvSpPr>
        <p:spPr>
          <a:xfrm>
            <a:off x="3790950" y="2922905"/>
            <a:ext cx="1828800" cy="571500"/>
          </a:xfrm>
          <a:prstGeom prst="roundRect">
            <a:avLst>
              <a:gd name="adj" fmla="val 50000"/>
            </a:avLst>
          </a:prstGeom>
          <a:solidFill>
            <a:srgbClr val="2A39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ounded Rectangle 6"/>
          <p:cNvSpPr/>
          <p:nvPr/>
        </p:nvSpPr>
        <p:spPr>
          <a:xfrm>
            <a:off x="3227070" y="3731260"/>
            <a:ext cx="2971165" cy="571500"/>
          </a:xfrm>
          <a:prstGeom prst="roundRect">
            <a:avLst>
              <a:gd name="adj" fmla="val 50000"/>
            </a:avLst>
          </a:prstGeom>
          <a:solidFill>
            <a:srgbClr val="2A39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3780155" y="4538980"/>
            <a:ext cx="1828800" cy="571500"/>
          </a:xfrm>
          <a:prstGeom prst="roundRect">
            <a:avLst>
              <a:gd name="adj" fmla="val 50000"/>
            </a:avLst>
          </a:prstGeom>
          <a:solidFill>
            <a:srgbClr val="2A39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3780155" y="5336540"/>
            <a:ext cx="1828800" cy="571500"/>
          </a:xfrm>
          <a:prstGeom prst="roundRect">
            <a:avLst>
              <a:gd name="adj" fmla="val 50000"/>
            </a:avLst>
          </a:prstGeom>
          <a:solidFill>
            <a:srgbClr val="2A39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ed Rectangle 9"/>
          <p:cNvSpPr/>
          <p:nvPr/>
        </p:nvSpPr>
        <p:spPr>
          <a:xfrm>
            <a:off x="3780155" y="6134100"/>
            <a:ext cx="1828800" cy="571500"/>
          </a:xfrm>
          <a:prstGeom prst="roundRect">
            <a:avLst>
              <a:gd name="adj" fmla="val 50000"/>
            </a:avLst>
          </a:prstGeom>
          <a:solidFill>
            <a:srgbClr val="2A39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p:cNvSpPr txBox="1">
            <a:spLocks noChangeArrowheads="1"/>
          </p:cNvSpPr>
          <p:nvPr/>
        </p:nvSpPr>
        <p:spPr bwMode="auto">
          <a:xfrm>
            <a:off x="4003040" y="2146300"/>
            <a:ext cx="1397635" cy="57086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300" b="1" dirty="0">
                <a:solidFill>
                  <a:srgbClr val="FFFFFF"/>
                </a:solidFill>
                <a:effectLst/>
                <a:latin typeface="Calibri"/>
                <a:ea typeface="Calibri"/>
                <a:cs typeface="Times New Roman"/>
              </a:rPr>
              <a:t>Submit AAD Form to </a:t>
            </a:r>
            <a:r>
              <a:rPr lang="en-US" sz="1300" b="1" dirty="0" smtClean="0">
                <a:solidFill>
                  <a:srgbClr val="FFFFFF"/>
                </a:solidFill>
                <a:effectLst/>
                <a:latin typeface="Calibri"/>
                <a:ea typeface="Calibri"/>
                <a:cs typeface="Times New Roman"/>
              </a:rPr>
              <a:t>OPGS</a:t>
            </a:r>
            <a:endParaRPr lang="en-US" sz="1100" dirty="0">
              <a:effectLst/>
              <a:latin typeface="Calibri"/>
              <a:ea typeface="Calibri"/>
              <a:cs typeface="Times New Roman"/>
            </a:endParaRPr>
          </a:p>
        </p:txBody>
      </p:sp>
      <p:sp>
        <p:nvSpPr>
          <p:cNvPr id="12" name="Text Box 2"/>
          <p:cNvSpPr txBox="1">
            <a:spLocks noChangeArrowheads="1"/>
          </p:cNvSpPr>
          <p:nvPr/>
        </p:nvSpPr>
        <p:spPr bwMode="auto">
          <a:xfrm>
            <a:off x="4000500" y="2923540"/>
            <a:ext cx="1397635" cy="57086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300" b="1" dirty="0">
                <a:solidFill>
                  <a:srgbClr val="FFFFFF"/>
                </a:solidFill>
                <a:effectLst/>
                <a:latin typeface="Calibri"/>
                <a:ea typeface="Calibri"/>
                <a:cs typeface="Times New Roman"/>
              </a:rPr>
              <a:t>OPGS and </a:t>
            </a:r>
            <a:r>
              <a:rPr lang="en-US" sz="1300" b="1" dirty="0" smtClean="0">
                <a:solidFill>
                  <a:srgbClr val="FFFFFF"/>
                </a:solidFill>
                <a:latin typeface="Calibri"/>
                <a:ea typeface="Calibri"/>
                <a:cs typeface="Times New Roman"/>
              </a:rPr>
              <a:t>MOLC</a:t>
            </a:r>
            <a:r>
              <a:rPr lang="en-US" sz="1300" b="1" dirty="0" smtClean="0">
                <a:solidFill>
                  <a:srgbClr val="FFFFFF"/>
                </a:solidFill>
                <a:effectLst/>
                <a:latin typeface="Calibri"/>
                <a:ea typeface="Calibri"/>
                <a:cs typeface="Times New Roman"/>
              </a:rPr>
              <a:t> </a:t>
            </a:r>
            <a:r>
              <a:rPr lang="en-US" sz="1300" b="1" dirty="0">
                <a:solidFill>
                  <a:srgbClr val="FFFFFF"/>
                </a:solidFill>
                <a:effectLst/>
                <a:latin typeface="Calibri"/>
                <a:ea typeface="Calibri"/>
                <a:cs typeface="Times New Roman"/>
              </a:rPr>
              <a:t>Complete Review</a:t>
            </a:r>
            <a:endParaRPr lang="en-US" sz="1100" dirty="0">
              <a:effectLst/>
              <a:latin typeface="Calibri"/>
              <a:ea typeface="Calibri"/>
              <a:cs typeface="Times New Roman"/>
            </a:endParaRPr>
          </a:p>
        </p:txBody>
      </p:sp>
      <p:sp>
        <p:nvSpPr>
          <p:cNvPr id="13" name="Text Box 2"/>
          <p:cNvSpPr txBox="1">
            <a:spLocks noChangeArrowheads="1"/>
          </p:cNvSpPr>
          <p:nvPr/>
        </p:nvSpPr>
        <p:spPr bwMode="auto">
          <a:xfrm>
            <a:off x="3663315" y="3731260"/>
            <a:ext cx="2171065" cy="57086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300" b="1">
                <a:solidFill>
                  <a:srgbClr val="FFFFFF"/>
                </a:solidFill>
                <a:effectLst/>
                <a:latin typeface="Calibri"/>
                <a:ea typeface="Calibri"/>
                <a:cs typeface="Times New Roman"/>
              </a:rPr>
              <a:t>Donation Agreement with three required signatures</a:t>
            </a:r>
            <a:endParaRPr lang="en-US" sz="1100">
              <a:effectLst/>
              <a:latin typeface="Calibri"/>
              <a:ea typeface="Calibri"/>
              <a:cs typeface="Times New Roman"/>
            </a:endParaRPr>
          </a:p>
        </p:txBody>
      </p:sp>
      <p:sp>
        <p:nvSpPr>
          <p:cNvPr id="14" name="Text Box 2"/>
          <p:cNvSpPr txBox="1">
            <a:spLocks noChangeArrowheads="1"/>
          </p:cNvSpPr>
          <p:nvPr/>
        </p:nvSpPr>
        <p:spPr bwMode="auto">
          <a:xfrm>
            <a:off x="4006215" y="4542790"/>
            <a:ext cx="1397635" cy="57086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300" b="1">
                <a:solidFill>
                  <a:srgbClr val="FFFFFF"/>
                </a:solidFill>
                <a:effectLst/>
                <a:latin typeface="Calibri"/>
                <a:ea typeface="Calibri"/>
                <a:cs typeface="Times New Roman"/>
              </a:rPr>
              <a:t>Accept and Use Donation</a:t>
            </a:r>
            <a:endParaRPr lang="en-US" sz="1100">
              <a:effectLst/>
              <a:latin typeface="Calibri"/>
              <a:ea typeface="Calibri"/>
              <a:cs typeface="Times New Roman"/>
            </a:endParaRPr>
          </a:p>
        </p:txBody>
      </p:sp>
      <p:sp>
        <p:nvSpPr>
          <p:cNvPr id="15" name="Text Box 2"/>
          <p:cNvSpPr txBox="1">
            <a:spLocks noChangeArrowheads="1"/>
          </p:cNvSpPr>
          <p:nvPr/>
        </p:nvSpPr>
        <p:spPr bwMode="auto">
          <a:xfrm>
            <a:off x="4033520" y="5340985"/>
            <a:ext cx="1397635" cy="57086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300" b="1">
                <a:solidFill>
                  <a:srgbClr val="FFFFFF"/>
                </a:solidFill>
                <a:effectLst/>
                <a:latin typeface="Calibri"/>
                <a:ea typeface="Calibri"/>
                <a:cs typeface="Times New Roman"/>
              </a:rPr>
              <a:t>Check Processed by OFT</a:t>
            </a:r>
            <a:endParaRPr lang="en-US" sz="1100">
              <a:effectLst/>
              <a:latin typeface="Calibri"/>
              <a:ea typeface="Calibri"/>
              <a:cs typeface="Times New Roman"/>
            </a:endParaRPr>
          </a:p>
        </p:txBody>
      </p:sp>
      <p:sp>
        <p:nvSpPr>
          <p:cNvPr id="16" name="Text Box 2"/>
          <p:cNvSpPr txBox="1">
            <a:spLocks noChangeArrowheads="1"/>
          </p:cNvSpPr>
          <p:nvPr/>
        </p:nvSpPr>
        <p:spPr bwMode="auto">
          <a:xfrm>
            <a:off x="4002405" y="6134100"/>
            <a:ext cx="1397635" cy="57086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300" b="1">
                <a:solidFill>
                  <a:srgbClr val="FFFFFF"/>
                </a:solidFill>
                <a:effectLst/>
                <a:latin typeface="Calibri"/>
                <a:ea typeface="Calibri"/>
                <a:cs typeface="Times New Roman"/>
              </a:rPr>
              <a:t>OPGS Publishes Report</a:t>
            </a:r>
            <a:endParaRPr lang="en-US" sz="1100">
              <a:effectLst/>
              <a:latin typeface="Calibri"/>
              <a:ea typeface="Calibri"/>
              <a:cs typeface="Times New Roman"/>
            </a:endParaRPr>
          </a:p>
        </p:txBody>
      </p:sp>
      <p:sp>
        <p:nvSpPr>
          <p:cNvPr id="17" name="Oval 16"/>
          <p:cNvSpPr/>
          <p:nvPr/>
        </p:nvSpPr>
        <p:spPr>
          <a:xfrm>
            <a:off x="6066155" y="2242185"/>
            <a:ext cx="1368425" cy="1367790"/>
          </a:xfrm>
          <a:prstGeom prst="ellipse">
            <a:avLst/>
          </a:prstGeom>
          <a:solidFill>
            <a:srgbClr val="D2000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p:cNvSpPr/>
          <p:nvPr/>
        </p:nvSpPr>
        <p:spPr>
          <a:xfrm>
            <a:off x="2057400" y="2242185"/>
            <a:ext cx="1368425" cy="1367790"/>
          </a:xfrm>
          <a:prstGeom prst="ellipse">
            <a:avLst/>
          </a:prstGeom>
          <a:solidFill>
            <a:srgbClr val="D2000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2"/>
          <p:cNvSpPr txBox="1">
            <a:spLocks noChangeArrowheads="1"/>
          </p:cNvSpPr>
          <p:nvPr/>
        </p:nvSpPr>
        <p:spPr bwMode="auto">
          <a:xfrm>
            <a:off x="6229985" y="2359660"/>
            <a:ext cx="1031240" cy="11430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solidFill>
                  <a:srgbClr val="FFFFFF"/>
                </a:solidFill>
                <a:effectLst/>
                <a:latin typeface="Calibri"/>
                <a:ea typeface="Calibri"/>
                <a:cs typeface="Times New Roman"/>
              </a:rPr>
              <a:t>Legal Sufficiency Review from </a:t>
            </a:r>
            <a:r>
              <a:rPr lang="en-US" sz="1200" b="1" dirty="0" smtClean="0">
                <a:solidFill>
                  <a:srgbClr val="FFFFFF"/>
                </a:solidFill>
                <a:latin typeface="Calibri"/>
                <a:ea typeface="Calibri"/>
                <a:cs typeface="Times New Roman"/>
              </a:rPr>
              <a:t>MOLC</a:t>
            </a:r>
            <a:r>
              <a:rPr lang="en-US" sz="1200" b="1" dirty="0" smtClean="0">
                <a:solidFill>
                  <a:srgbClr val="FFFFFF"/>
                </a:solidFill>
                <a:effectLst/>
                <a:latin typeface="Calibri"/>
                <a:ea typeface="Calibri"/>
                <a:cs typeface="Times New Roman"/>
              </a:rPr>
              <a:t> </a:t>
            </a:r>
            <a:r>
              <a:rPr lang="en-US" sz="1200" b="1" dirty="0">
                <a:solidFill>
                  <a:srgbClr val="FFFFFF"/>
                </a:solidFill>
                <a:effectLst/>
                <a:latin typeface="Calibri"/>
                <a:ea typeface="Calibri"/>
                <a:cs typeface="Times New Roman"/>
              </a:rPr>
              <a:t>(up to 15 days)</a:t>
            </a:r>
            <a:endParaRPr lang="en-US" sz="1100" dirty="0">
              <a:effectLst/>
              <a:latin typeface="Calibri"/>
              <a:ea typeface="Calibri"/>
              <a:cs typeface="Times New Roman"/>
            </a:endParaRPr>
          </a:p>
        </p:txBody>
      </p:sp>
      <p:sp>
        <p:nvSpPr>
          <p:cNvPr id="20" name="Text Box 2"/>
          <p:cNvSpPr txBox="1">
            <a:spLocks noChangeArrowheads="1"/>
          </p:cNvSpPr>
          <p:nvPr/>
        </p:nvSpPr>
        <p:spPr bwMode="auto">
          <a:xfrm>
            <a:off x="2247265" y="2473325"/>
            <a:ext cx="1031240" cy="90360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a:solidFill>
                  <a:srgbClr val="FFFFFF"/>
                </a:solidFill>
                <a:effectLst/>
                <a:latin typeface="Calibri"/>
                <a:ea typeface="Calibri"/>
                <a:cs typeface="Times New Roman"/>
              </a:rPr>
              <a:t>OPGS Review (up to 15 days)</a:t>
            </a:r>
            <a:endParaRPr lang="en-US" sz="1100">
              <a:effectLst/>
              <a:latin typeface="Calibri"/>
              <a:ea typeface="Calibri"/>
              <a:cs typeface="Times New Roman"/>
            </a:endParaRPr>
          </a:p>
        </p:txBody>
      </p:sp>
      <p:cxnSp>
        <p:nvCxnSpPr>
          <p:cNvPr id="21" name="Straight Arrow Connector 20"/>
          <p:cNvCxnSpPr/>
          <p:nvPr/>
        </p:nvCxnSpPr>
        <p:spPr>
          <a:xfrm>
            <a:off x="4689475" y="1905000"/>
            <a:ext cx="0" cy="2311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4692650" y="2712720"/>
            <a:ext cx="0" cy="2311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4692650" y="3489960"/>
            <a:ext cx="0" cy="2311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4703445" y="4303395"/>
            <a:ext cx="0" cy="2311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4703445" y="5106035"/>
            <a:ext cx="0" cy="2311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4703445" y="5903595"/>
            <a:ext cx="0" cy="2311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5619750" y="2476500"/>
            <a:ext cx="554990" cy="111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608955" y="3045460"/>
            <a:ext cx="457200"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H="1">
            <a:off x="3317875" y="2473960"/>
            <a:ext cx="466725"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3418840" y="3050540"/>
            <a:ext cx="361315"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1" name="Picture 2"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055" y="561975"/>
            <a:ext cx="1060698" cy="68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a:spLocks noGrp="1"/>
          </p:cNvSpPr>
          <p:nvPr>
            <p:ph type="title"/>
          </p:nvPr>
        </p:nvSpPr>
        <p:spPr>
          <a:xfrm>
            <a:off x="2693352" y="231140"/>
            <a:ext cx="5408295" cy="1295400"/>
          </a:xfrm>
        </p:spPr>
        <p:txBody>
          <a:bodyPr/>
          <a:lstStyle/>
          <a:p>
            <a:pPr algn="ctr"/>
            <a:r>
              <a:rPr lang="en-US" sz="2800" dirty="0" smtClean="0">
                <a:solidFill>
                  <a:schemeClr val="accent3"/>
                </a:solidFill>
              </a:rPr>
              <a:t>REVIEW</a:t>
            </a:r>
            <a:r>
              <a:rPr lang="en-US" dirty="0" smtClean="0">
                <a:solidFill>
                  <a:schemeClr val="accent3"/>
                </a:solidFill>
              </a:rPr>
              <a:t> </a:t>
            </a:r>
            <a:r>
              <a:rPr lang="en-US" sz="2800" dirty="0" smtClean="0">
                <a:solidFill>
                  <a:schemeClr val="accent3"/>
                </a:solidFill>
              </a:rPr>
              <a:t>DONATION </a:t>
            </a:r>
            <a:br>
              <a:rPr lang="en-US" sz="2800" dirty="0" smtClean="0">
                <a:solidFill>
                  <a:schemeClr val="accent3"/>
                </a:solidFill>
              </a:rPr>
            </a:br>
            <a:r>
              <a:rPr lang="en-US" sz="2800" dirty="0" smtClean="0">
                <a:solidFill>
                  <a:schemeClr val="accent3"/>
                </a:solidFill>
              </a:rPr>
              <a:t>PROCESS</a:t>
            </a:r>
            <a:endParaRPr lang="en-US" sz="2800" b="1" dirty="0">
              <a:solidFill>
                <a:schemeClr val="accent3"/>
              </a:solidFill>
            </a:endParaRPr>
          </a:p>
        </p:txBody>
      </p:sp>
      <p:sp>
        <p:nvSpPr>
          <p:cNvPr id="33" name="Title 1"/>
          <p:cNvSpPr txBox="1">
            <a:spLocks/>
          </p:cNvSpPr>
          <p:nvPr/>
        </p:nvSpPr>
        <p:spPr>
          <a:xfrm>
            <a:off x="6066155" y="4648200"/>
            <a:ext cx="2544445" cy="1485899"/>
          </a:xfrm>
          <a:prstGeom prst="rect">
            <a:avLst/>
          </a:prstGeom>
        </p:spPr>
        <p:txBody>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r>
              <a:rPr lang="en-US" sz="1000" b="0" i="1" dirty="0" smtClean="0">
                <a:solidFill>
                  <a:schemeClr val="tx1"/>
                </a:solidFill>
                <a:effectLst/>
              </a:rPr>
              <a:t>AAD: Application to approve donation</a:t>
            </a:r>
          </a:p>
          <a:p>
            <a:endParaRPr lang="en-US" sz="1000" b="0" i="1" dirty="0" smtClean="0">
              <a:solidFill>
                <a:schemeClr val="tx1"/>
              </a:solidFill>
              <a:effectLst/>
            </a:endParaRPr>
          </a:p>
          <a:p>
            <a:r>
              <a:rPr lang="en-US" sz="1000" b="0" i="1" dirty="0" smtClean="0">
                <a:solidFill>
                  <a:schemeClr val="tx1"/>
                </a:solidFill>
                <a:effectLst/>
              </a:rPr>
              <a:t>OPGS: Office of Partnerships and Grant Services</a:t>
            </a:r>
          </a:p>
          <a:p>
            <a:endParaRPr lang="en-US" sz="1000" b="0" i="1" dirty="0" smtClean="0">
              <a:solidFill>
                <a:schemeClr val="tx1"/>
              </a:solidFill>
              <a:effectLst/>
            </a:endParaRPr>
          </a:p>
          <a:p>
            <a:r>
              <a:rPr lang="en-US" sz="1000" b="0" i="1" dirty="0" smtClean="0">
                <a:solidFill>
                  <a:schemeClr val="tx1"/>
                </a:solidFill>
                <a:effectLst/>
              </a:rPr>
              <a:t>MOLC: Mayor Office of the Legal Counsel</a:t>
            </a:r>
          </a:p>
          <a:p>
            <a:endParaRPr lang="en-US" sz="1000" b="0" i="1" dirty="0">
              <a:solidFill>
                <a:schemeClr val="tx1"/>
              </a:solidFill>
              <a:effectLst/>
            </a:endParaRPr>
          </a:p>
          <a:p>
            <a:r>
              <a:rPr lang="en-US" sz="1000" b="0" i="1" dirty="0" smtClean="0">
                <a:solidFill>
                  <a:schemeClr val="tx1"/>
                </a:solidFill>
                <a:effectLst/>
              </a:rPr>
              <a:t>OFT: Office of Finance and Treasury</a:t>
            </a:r>
            <a:endParaRPr lang="en-US" sz="1000" b="0" i="1" dirty="0">
              <a:solidFill>
                <a:schemeClr val="tx1"/>
              </a:solidFill>
              <a:effectLst/>
            </a:endParaRPr>
          </a:p>
        </p:txBody>
      </p:sp>
    </p:spTree>
    <p:extLst>
      <p:ext uri="{BB962C8B-B14F-4D97-AF65-F5344CB8AC3E}">
        <p14:creationId xmlns:p14="http://schemas.microsoft.com/office/powerpoint/2010/main" val="38209773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57200"/>
            <a:ext cx="5334000" cy="1524000"/>
          </a:xfrm>
        </p:spPr>
        <p:txBody>
          <a:bodyPr/>
          <a:lstStyle/>
          <a:p>
            <a:r>
              <a:rPr lang="en-US" dirty="0" smtClean="0">
                <a:solidFill>
                  <a:schemeClr val="accent3"/>
                </a:solidFill>
              </a:rPr>
              <a:t>Scenario 1:</a:t>
            </a:r>
            <a:endParaRPr lang="en-US" dirty="0">
              <a:solidFill>
                <a:schemeClr val="accent3"/>
              </a:solidFill>
            </a:endParaRPr>
          </a:p>
        </p:txBody>
      </p:sp>
      <p:sp>
        <p:nvSpPr>
          <p:cNvPr id="3" name="Content Placeholder 2"/>
          <p:cNvSpPr>
            <a:spLocks noGrp="1"/>
          </p:cNvSpPr>
          <p:nvPr>
            <p:ph idx="1"/>
          </p:nvPr>
        </p:nvSpPr>
        <p:spPr>
          <a:xfrm>
            <a:off x="457200" y="1600200"/>
            <a:ext cx="8229600" cy="4694237"/>
          </a:xfrm>
        </p:spPr>
        <p:txBody>
          <a:bodyPr/>
          <a:lstStyle/>
          <a:p>
            <a:pPr marL="0" indent="0">
              <a:buNone/>
            </a:pPr>
            <a:r>
              <a:rPr lang="en-US" sz="2400" b="1" dirty="0" smtClean="0"/>
              <a:t>1- Solicitation of retails store and recognition of donor logo on the </a:t>
            </a:r>
            <a:r>
              <a:rPr lang="en-US" sz="2400" b="1" dirty="0"/>
              <a:t>website</a:t>
            </a:r>
            <a:r>
              <a:rPr lang="en-US" sz="2400" b="1" dirty="0" smtClean="0"/>
              <a:t>:</a:t>
            </a:r>
            <a:endParaRPr lang="en-US" sz="2000" dirty="0" smtClean="0"/>
          </a:p>
          <a:p>
            <a:pPr marL="0" indent="0">
              <a:buNone/>
            </a:pPr>
            <a:r>
              <a:rPr lang="en-US" sz="2000" dirty="0" smtClean="0"/>
              <a:t>A </a:t>
            </a:r>
            <a:r>
              <a:rPr lang="en-US" sz="2000" dirty="0"/>
              <a:t>District agency would like authority to solicit donations for its Back-to-School Campaign for local disadvantaged youth.  The agency director plans to solicit several national retail stores – e.g.  </a:t>
            </a:r>
            <a:r>
              <a:rPr lang="en-US" sz="2000" dirty="0" smtClean="0"/>
              <a:t>Ross, Banana </a:t>
            </a:r>
            <a:r>
              <a:rPr lang="en-US" sz="2000" dirty="0"/>
              <a:t>Republic, Foot Locker, and Hecht’s – for back packs, school supplies, and clothing to support this campaign.   In addition, the agency’s director would like to host a dinner reception for the students to give them the items and also recognize the donors for their support.   Each donor’s logo would also be listed on the </a:t>
            </a:r>
            <a:r>
              <a:rPr lang="en-US" sz="2000" dirty="0" smtClean="0"/>
              <a:t>District’s </a:t>
            </a:r>
            <a:r>
              <a:rPr lang="en-US" sz="2000" dirty="0"/>
              <a:t>website in recognition for their support. </a:t>
            </a:r>
            <a:endParaRPr lang="en-US" sz="2000" dirty="0" smtClean="0"/>
          </a:p>
          <a:p>
            <a:pPr marL="0" indent="0">
              <a:buNone/>
            </a:pPr>
            <a:endParaRPr lang="en-US" sz="2000" dirty="0"/>
          </a:p>
          <a:p>
            <a:pPr marL="0" lvl="1" indent="0">
              <a:buClr>
                <a:schemeClr val="accent1"/>
              </a:buClr>
              <a:buSzPct val="70000"/>
              <a:buNone/>
            </a:pPr>
            <a:r>
              <a:rPr lang="en-US" sz="2000" i="1" dirty="0" smtClean="0"/>
              <a:t>Question: Does </a:t>
            </a:r>
            <a:r>
              <a:rPr lang="en-US" sz="2000" i="1" dirty="0"/>
              <a:t>this Agency request comply with the Rules of Conduct Governing Donations Made to the District and may the donor’s logos be listed on the District website?</a:t>
            </a:r>
          </a:p>
          <a:p>
            <a:pPr marL="0" indent="0">
              <a:buNone/>
            </a:pPr>
            <a:endParaRPr lang="en-US" sz="2000" dirty="0" smtClean="0"/>
          </a:p>
        </p:txBody>
      </p:sp>
      <p:pic>
        <p:nvPicPr>
          <p:cNvPr id="4" name="Picture 3"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4305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38200" y="2133600"/>
            <a:ext cx="7772400" cy="3886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To enhance the capacity of District government agencies, community and faith-based </a:t>
            </a:r>
            <a:r>
              <a:rPr lang="en-US" dirty="0" smtClean="0"/>
              <a:t>organizations and </a:t>
            </a:r>
            <a:r>
              <a:rPr lang="en-US" dirty="0"/>
              <a:t>nonprofits to identify, apply, and secure resources that advance the Mayor’s  top public policy </a:t>
            </a:r>
            <a:r>
              <a:rPr lang="en-US" dirty="0" smtClean="0"/>
              <a:t>priorities.</a:t>
            </a:r>
            <a:endParaRPr lang="en-US" dirty="0"/>
          </a:p>
        </p:txBody>
      </p:sp>
      <p:sp>
        <p:nvSpPr>
          <p:cNvPr id="3" name="TextBox 2"/>
          <p:cNvSpPr txBox="1"/>
          <p:nvPr/>
        </p:nvSpPr>
        <p:spPr>
          <a:xfrm>
            <a:off x="3276600" y="533400"/>
            <a:ext cx="4267200" cy="769441"/>
          </a:xfrm>
          <a:prstGeom prst="rect">
            <a:avLst/>
          </a:prstGeom>
          <a:noFill/>
        </p:spPr>
        <p:txBody>
          <a:bodyPr wrap="square" rtlCol="0">
            <a:spAutoFit/>
          </a:bodyPr>
          <a:lstStyle/>
          <a:p>
            <a:pPr algn="ctr"/>
            <a:r>
              <a:rPr lang="en-US" sz="4400" b="1" dirty="0" smtClean="0">
                <a:latin typeface="+mj-lt"/>
                <a:ea typeface="+mj-ea"/>
                <a:cs typeface="+mj-cs"/>
              </a:rPr>
              <a:t>OPGS’ MISSION</a:t>
            </a:r>
            <a:endParaRPr lang="en-US" sz="4400" b="1" dirty="0">
              <a:latin typeface="+mj-lt"/>
              <a:ea typeface="+mj-ea"/>
              <a:cs typeface="+mj-cs"/>
            </a:endParaRPr>
          </a:p>
        </p:txBody>
      </p:sp>
      <p:pic>
        <p:nvPicPr>
          <p:cNvPr id="5" name="Picture 2"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463" y="533399"/>
            <a:ext cx="9961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403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33400"/>
            <a:ext cx="5334000" cy="1524000"/>
          </a:xfrm>
        </p:spPr>
        <p:txBody>
          <a:bodyPr/>
          <a:lstStyle/>
          <a:p>
            <a:r>
              <a:rPr lang="en-US" dirty="0" smtClean="0">
                <a:solidFill>
                  <a:schemeClr val="accent3"/>
                </a:solidFill>
              </a:rPr>
              <a:t>Scenario 2:</a:t>
            </a:r>
            <a:endParaRPr lang="en-US" dirty="0"/>
          </a:p>
        </p:txBody>
      </p:sp>
      <p:sp>
        <p:nvSpPr>
          <p:cNvPr id="3" name="Content Placeholder 2"/>
          <p:cNvSpPr>
            <a:spLocks noGrp="1"/>
          </p:cNvSpPr>
          <p:nvPr>
            <p:ph idx="1"/>
          </p:nvPr>
        </p:nvSpPr>
        <p:spPr>
          <a:xfrm>
            <a:off x="457200" y="1752600"/>
            <a:ext cx="8229600" cy="4541837"/>
          </a:xfrm>
        </p:spPr>
        <p:txBody>
          <a:bodyPr/>
          <a:lstStyle/>
          <a:p>
            <a:pPr marL="0" indent="0">
              <a:buNone/>
            </a:pPr>
            <a:r>
              <a:rPr lang="en-US" b="1" dirty="0" smtClean="0"/>
              <a:t>Solicitation of vendors:</a:t>
            </a:r>
          </a:p>
          <a:p>
            <a:r>
              <a:rPr lang="en-US" sz="2400" dirty="0"/>
              <a:t>A District agency has submitted a request to </a:t>
            </a:r>
            <a:r>
              <a:rPr lang="en-US" sz="2400" dirty="0" smtClean="0"/>
              <a:t>OPGS </a:t>
            </a:r>
            <a:r>
              <a:rPr lang="en-US" sz="2400" dirty="0"/>
              <a:t>to accept a donation from a publisher that would like to produce and sell a book on the history of the agency.  The publisher would like to donate a percentage of the profits to the agency that would be used to support one of its core programs.  </a:t>
            </a:r>
          </a:p>
          <a:p>
            <a:pPr marL="0" indent="0">
              <a:buNone/>
            </a:pPr>
            <a:r>
              <a:rPr lang="en-US" sz="2400" dirty="0"/>
              <a:t> </a:t>
            </a:r>
          </a:p>
          <a:p>
            <a:pPr marL="0" indent="0">
              <a:buNone/>
            </a:pPr>
            <a:r>
              <a:rPr lang="en-US" sz="2400" b="1" dirty="0" smtClean="0"/>
              <a:t>Question</a:t>
            </a:r>
            <a:r>
              <a:rPr lang="en-US" sz="2400" dirty="0" smtClean="0"/>
              <a:t>: </a:t>
            </a:r>
            <a:r>
              <a:rPr lang="en-US" sz="2400" i="1" dirty="0" smtClean="0"/>
              <a:t>Does </a:t>
            </a:r>
            <a:r>
              <a:rPr lang="en-US" sz="2400" i="1" dirty="0"/>
              <a:t>the publisher’s offer comply with the Rules of Conduct Governing Donations made to the District?  </a:t>
            </a:r>
          </a:p>
          <a:p>
            <a:pPr marL="0" indent="0">
              <a:buNone/>
            </a:pPr>
            <a:endParaRPr lang="en-US" b="1" i="1" dirty="0"/>
          </a:p>
        </p:txBody>
      </p:sp>
      <p:pic>
        <p:nvPicPr>
          <p:cNvPr id="4" name="Picture 3"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16003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33400"/>
            <a:ext cx="5410200" cy="1524000"/>
          </a:xfrm>
        </p:spPr>
        <p:txBody>
          <a:bodyPr/>
          <a:lstStyle/>
          <a:p>
            <a:r>
              <a:rPr lang="en-US" dirty="0" smtClean="0">
                <a:solidFill>
                  <a:schemeClr val="accent3"/>
                </a:solidFill>
              </a:rPr>
              <a:t>Scenario 3</a:t>
            </a:r>
            <a:endParaRPr lang="en-US" dirty="0">
              <a:solidFill>
                <a:schemeClr val="accent3"/>
              </a:solidFill>
            </a:endParaRPr>
          </a:p>
        </p:txBody>
      </p:sp>
      <p:sp>
        <p:nvSpPr>
          <p:cNvPr id="3" name="Content Placeholder 2"/>
          <p:cNvSpPr>
            <a:spLocks noGrp="1"/>
          </p:cNvSpPr>
          <p:nvPr>
            <p:ph idx="1"/>
          </p:nvPr>
        </p:nvSpPr>
        <p:spPr>
          <a:xfrm>
            <a:off x="457200" y="1828800"/>
            <a:ext cx="8229600" cy="4465637"/>
          </a:xfrm>
        </p:spPr>
        <p:txBody>
          <a:bodyPr/>
          <a:lstStyle/>
          <a:p>
            <a:pPr marL="0" lvl="0" indent="0">
              <a:buNone/>
            </a:pPr>
            <a:r>
              <a:rPr lang="en-US" sz="2400" dirty="0" smtClean="0"/>
              <a:t>3- </a:t>
            </a:r>
            <a:r>
              <a:rPr lang="en-US" sz="2400" b="1" dirty="0" smtClean="0"/>
              <a:t>Solicitation of donation to support a nonprofit</a:t>
            </a:r>
            <a:r>
              <a:rPr lang="en-US" sz="2400" dirty="0" smtClean="0"/>
              <a:t>:</a:t>
            </a:r>
          </a:p>
          <a:p>
            <a:pPr marL="0" lvl="0" indent="0">
              <a:buNone/>
            </a:pPr>
            <a:r>
              <a:rPr lang="en-US" sz="2400" dirty="0" smtClean="0"/>
              <a:t>The </a:t>
            </a:r>
            <a:r>
              <a:rPr lang="en-US" sz="2400" dirty="0"/>
              <a:t>executive director of the nonprofit has approached the agency director to assist its efforts to raise funds for the organization.  The Agency director is requesting authority to solicit donations to support the nonprofit so it can continue to provide services to District senior citizens. </a:t>
            </a:r>
            <a:endParaRPr lang="en-US" sz="2400" dirty="0" smtClean="0"/>
          </a:p>
          <a:p>
            <a:pPr marL="0" lvl="0" indent="0">
              <a:buNone/>
            </a:pPr>
            <a:endParaRPr lang="en-US" sz="2400" dirty="0"/>
          </a:p>
          <a:p>
            <a:pPr marL="0" lvl="0" indent="0">
              <a:buNone/>
            </a:pPr>
            <a:r>
              <a:rPr lang="en-US" sz="2400" b="1" dirty="0" smtClean="0"/>
              <a:t>Question</a:t>
            </a:r>
            <a:r>
              <a:rPr lang="en-US" sz="2400" dirty="0" smtClean="0"/>
              <a:t>: </a:t>
            </a:r>
            <a:r>
              <a:rPr lang="en-US" sz="2400" i="1" dirty="0" smtClean="0"/>
              <a:t>Can </a:t>
            </a:r>
            <a:r>
              <a:rPr lang="en-US" sz="2400" i="1" dirty="0"/>
              <a:t>the director solicit donations to support this important cause?  </a:t>
            </a:r>
            <a:endParaRPr lang="en-US" i="1" dirty="0"/>
          </a:p>
        </p:txBody>
      </p:sp>
      <p:pic>
        <p:nvPicPr>
          <p:cNvPr id="4" name="Picture 3"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88712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5257800" cy="1524000"/>
          </a:xfrm>
        </p:spPr>
        <p:txBody>
          <a:bodyPr/>
          <a:lstStyle/>
          <a:p>
            <a:r>
              <a:rPr lang="en-US" dirty="0" smtClean="0">
                <a:solidFill>
                  <a:schemeClr val="accent3"/>
                </a:solidFill>
              </a:rPr>
              <a:t>Scenario 4</a:t>
            </a:r>
            <a:endParaRPr lang="en-US" dirty="0">
              <a:solidFill>
                <a:schemeClr val="accent3"/>
              </a:solidFill>
            </a:endParaRPr>
          </a:p>
        </p:txBody>
      </p:sp>
      <p:sp>
        <p:nvSpPr>
          <p:cNvPr id="3" name="Content Placeholder 2"/>
          <p:cNvSpPr>
            <a:spLocks noGrp="1"/>
          </p:cNvSpPr>
          <p:nvPr>
            <p:ph idx="1"/>
          </p:nvPr>
        </p:nvSpPr>
        <p:spPr>
          <a:xfrm>
            <a:off x="457200" y="1752600"/>
            <a:ext cx="8229600" cy="4541837"/>
          </a:xfrm>
        </p:spPr>
        <p:txBody>
          <a:bodyPr/>
          <a:lstStyle/>
          <a:p>
            <a:pPr marL="0" lvl="0" indent="0">
              <a:buNone/>
            </a:pPr>
            <a:r>
              <a:rPr lang="en-US" sz="2400" b="1" dirty="0" smtClean="0"/>
              <a:t>4- </a:t>
            </a:r>
            <a:r>
              <a:rPr lang="en-US" sz="2000" b="1" dirty="0" smtClean="0"/>
              <a:t>Donation from vendors :</a:t>
            </a:r>
          </a:p>
          <a:p>
            <a:pPr marL="0" lvl="0" indent="0">
              <a:buNone/>
            </a:pPr>
            <a:r>
              <a:rPr lang="en-US" sz="2000" dirty="0" smtClean="0"/>
              <a:t> The director of an Agency </a:t>
            </a:r>
            <a:r>
              <a:rPr lang="en-US" sz="2000" dirty="0"/>
              <a:t>plans to ask some of its vendors and their business competitors to donate up to $1000 each to offer incentive awards to its star employees.  In return, the director would like to arrange private meetings with the Mayor and the donors as well as offer them special recognition – e.g. Gold and Silver awards – depending upon the amount they donate to the employee appreciation event.  </a:t>
            </a:r>
          </a:p>
          <a:p>
            <a:pPr marL="0" indent="0">
              <a:buNone/>
            </a:pPr>
            <a:r>
              <a:rPr lang="en-US" sz="2000" dirty="0"/>
              <a:t> </a:t>
            </a:r>
            <a:endParaRPr lang="en-US" sz="2000" dirty="0" smtClean="0"/>
          </a:p>
          <a:p>
            <a:pPr marL="0" indent="0">
              <a:buNone/>
            </a:pPr>
            <a:r>
              <a:rPr lang="en-US" sz="2000" b="1" dirty="0" smtClean="0"/>
              <a:t>Question</a:t>
            </a:r>
            <a:r>
              <a:rPr lang="en-US" sz="2000" dirty="0" smtClean="0"/>
              <a:t>: </a:t>
            </a:r>
            <a:r>
              <a:rPr lang="en-US" sz="2000" i="1" dirty="0" smtClean="0"/>
              <a:t>Can </a:t>
            </a:r>
            <a:r>
              <a:rPr lang="en-US" sz="2000" i="1" dirty="0"/>
              <a:t>the director solicit financial contributions from its contractors and offer them different levels of recognition for their donations?  Does the director’s plan to arrange private meeting with the Mayor create any conflicts with the Rules Governing Donations Made to the District</a:t>
            </a:r>
            <a:r>
              <a:rPr lang="en-US" sz="2000" dirty="0"/>
              <a:t>?</a:t>
            </a:r>
          </a:p>
          <a:p>
            <a:endParaRPr lang="en-US" dirty="0"/>
          </a:p>
        </p:txBody>
      </p:sp>
      <p:pic>
        <p:nvPicPr>
          <p:cNvPr id="4" name="Picture 3"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95620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5105400" cy="1524000"/>
          </a:xfrm>
        </p:spPr>
        <p:txBody>
          <a:bodyPr>
            <a:normAutofit/>
          </a:bodyPr>
          <a:lstStyle/>
          <a:p>
            <a:r>
              <a:rPr lang="en-US" sz="4900" b="1" dirty="0">
                <a:solidFill>
                  <a:schemeClr val="accent3"/>
                </a:solidFill>
                <a:ea typeface="+mn-ea"/>
                <a:cs typeface="Times New Roman" pitchFamily="18" charset="0"/>
              </a:rPr>
              <a:t>Summary</a:t>
            </a:r>
          </a:p>
        </p:txBody>
      </p:sp>
      <p:sp>
        <p:nvSpPr>
          <p:cNvPr id="3" name="Content Placeholder 2"/>
          <p:cNvSpPr>
            <a:spLocks noGrp="1"/>
          </p:cNvSpPr>
          <p:nvPr>
            <p:ph idx="1"/>
          </p:nvPr>
        </p:nvSpPr>
        <p:spPr>
          <a:xfrm>
            <a:off x="457200" y="2179637"/>
            <a:ext cx="8229600" cy="3763963"/>
          </a:xfrm>
        </p:spPr>
        <p:txBody>
          <a:bodyPr/>
          <a:lstStyle/>
          <a:p>
            <a:pPr marL="514350" indent="-514350">
              <a:buFont typeface="Wingdings" pitchFamily="2" charset="2"/>
              <a:buChar char="q"/>
              <a:defRPr/>
            </a:pPr>
            <a:r>
              <a:rPr lang="en-US" dirty="0"/>
              <a:t>Submit Application to Approve Donations (AAD) </a:t>
            </a:r>
            <a:r>
              <a:rPr lang="en-US" b="1" dirty="0">
                <a:hlinkClick r:id="rId2" action="ppaction://hlinkfile"/>
              </a:rPr>
              <a:t>octo.quickbase.com</a:t>
            </a:r>
            <a:endParaRPr lang="en-US" dirty="0"/>
          </a:p>
          <a:p>
            <a:pPr marL="514350" indent="-514350">
              <a:buFont typeface="Wingdings" pitchFamily="2" charset="2"/>
              <a:buChar char="q"/>
              <a:defRPr/>
            </a:pPr>
            <a:r>
              <a:rPr lang="en-US" dirty="0"/>
              <a:t>Receive Legal Sufficiency</a:t>
            </a:r>
          </a:p>
          <a:p>
            <a:pPr marL="514350" indent="-514350">
              <a:buFont typeface="Wingdings" pitchFamily="2" charset="2"/>
              <a:buChar char="q"/>
              <a:defRPr/>
            </a:pPr>
            <a:r>
              <a:rPr lang="en-US" dirty="0" smtClean="0"/>
              <a:t>Complete  </a:t>
            </a:r>
            <a:r>
              <a:rPr lang="en-US" dirty="0"/>
              <a:t>Donation Agreement</a:t>
            </a:r>
          </a:p>
          <a:p>
            <a:pPr marL="514350" indent="-514350">
              <a:buFont typeface="Wingdings" pitchFamily="2" charset="2"/>
              <a:buChar char="q"/>
              <a:defRPr/>
            </a:pPr>
            <a:r>
              <a:rPr lang="en-US" dirty="0"/>
              <a:t>Accept </a:t>
            </a:r>
            <a:r>
              <a:rPr lang="en-US" dirty="0" smtClean="0"/>
              <a:t>and use the Donation</a:t>
            </a:r>
            <a:endParaRPr lang="en-US" dirty="0"/>
          </a:p>
          <a:p>
            <a:pPr marL="514350" indent="-514350">
              <a:buFont typeface="Wingdings" pitchFamily="2" charset="2"/>
              <a:buChar char="q"/>
              <a:defRPr/>
            </a:pPr>
            <a:r>
              <a:rPr lang="en-US" dirty="0" smtClean="0"/>
              <a:t>Enjoy Benefits</a:t>
            </a:r>
            <a:endParaRPr lang="en-US" dirty="0"/>
          </a:p>
          <a:p>
            <a:pPr marL="514350" indent="-514350">
              <a:buFont typeface="+mj-lt"/>
              <a:buAutoNum type="arabicParenR"/>
              <a:defRPr/>
            </a:pPr>
            <a:endParaRPr lang="en-US" dirty="0"/>
          </a:p>
          <a:p>
            <a:endParaRPr lang="en-US" dirty="0"/>
          </a:p>
        </p:txBody>
      </p:sp>
      <p:pic>
        <p:nvPicPr>
          <p:cNvPr id="4" name="Picture 3"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43448"/>
            <a:ext cx="11621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958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4648200" cy="1447800"/>
          </a:xfrm>
        </p:spPr>
        <p:txBody>
          <a:bodyPr>
            <a:noAutofit/>
          </a:bodyPr>
          <a:lstStyle/>
          <a:p>
            <a:r>
              <a:rPr lang="en-US" sz="3200" b="1" dirty="0">
                <a:solidFill>
                  <a:schemeClr val="accent3"/>
                </a:solidFill>
              </a:rPr>
              <a:t>Key Contacts for the </a:t>
            </a:r>
            <a:br>
              <a:rPr lang="en-US" sz="3200" b="1" dirty="0">
                <a:solidFill>
                  <a:schemeClr val="accent3"/>
                </a:solidFill>
              </a:rPr>
            </a:br>
            <a:r>
              <a:rPr lang="en-US" sz="3200" b="1" dirty="0">
                <a:solidFill>
                  <a:schemeClr val="accent3"/>
                </a:solidFill>
              </a:rPr>
              <a:t>Donations Process </a:t>
            </a:r>
          </a:p>
        </p:txBody>
      </p:sp>
      <p:sp>
        <p:nvSpPr>
          <p:cNvPr id="6" name="Rectangle 3"/>
          <p:cNvSpPr txBox="1">
            <a:spLocks noChangeArrowheads="1"/>
          </p:cNvSpPr>
          <p:nvPr/>
        </p:nvSpPr>
        <p:spPr>
          <a:xfrm>
            <a:off x="533400" y="1676400"/>
            <a:ext cx="8001000" cy="4038600"/>
          </a:xfrm>
          <a:prstGeom prst="rect">
            <a:avLst/>
          </a:prstGeom>
        </p:spPr>
        <p:txBody>
          <a:bodyPr/>
          <a:lstStyle/>
          <a:p>
            <a:pPr marL="320040" marR="0" lvl="0" indent="-32004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endParaRPr kumimoji="0" lang="en-US" sz="1200" b="1" i="0" u="sng" strike="noStrike" kern="1200" cap="none" spc="0" normalizeH="0" baseline="0" noProof="0" dirty="0" smtClean="0">
              <a:ln>
                <a:noFill/>
              </a:ln>
              <a:solidFill>
                <a:schemeClr val="tx1"/>
              </a:solidFill>
              <a:effectLst/>
              <a:uLnTx/>
              <a:uFillTx/>
              <a:latin typeface="+mj-lt"/>
              <a:cs typeface="Times New Roman" pitchFamily="18" charset="0"/>
            </a:endParaRPr>
          </a:p>
          <a:p>
            <a:pPr marL="320040" marR="0" lvl="0" indent="-320040" algn="l" defTabSz="914400" rtl="0" eaLnBrk="1" fontAlgn="auto" latinLnBrk="0" hangingPunct="1">
              <a:lnSpc>
                <a:spcPct val="80000"/>
              </a:lnSpc>
              <a:spcBef>
                <a:spcPct val="20000"/>
              </a:spcBef>
              <a:spcAft>
                <a:spcPts val="0"/>
              </a:spcAft>
              <a:buClr>
                <a:schemeClr val="accent1"/>
              </a:buClr>
              <a:buSzPct val="70000"/>
              <a:tabLst/>
              <a:defRPr/>
            </a:pPr>
            <a:r>
              <a:rPr lang="en-US" sz="1200" b="1" dirty="0" smtClean="0">
                <a:latin typeface="+mj-lt"/>
                <a:cs typeface="Times New Roman" pitchFamily="18" charset="0"/>
              </a:rPr>
              <a:t>	</a:t>
            </a:r>
            <a:r>
              <a:rPr kumimoji="0" lang="en-US" sz="1400" b="1" i="0" u="sng" strike="noStrike" kern="1200" cap="none" spc="0" normalizeH="0" baseline="0" noProof="0" dirty="0" smtClean="0">
                <a:ln>
                  <a:noFill/>
                </a:ln>
                <a:solidFill>
                  <a:schemeClr val="tx1"/>
                </a:solidFill>
                <a:effectLst/>
                <a:uLnTx/>
                <a:uFillTx/>
                <a:latin typeface="+mj-lt"/>
                <a:cs typeface="Times New Roman" pitchFamily="18" charset="0"/>
              </a:rPr>
              <a:t>Name</a:t>
            </a:r>
            <a:r>
              <a:rPr kumimoji="0" lang="en-US" sz="1400" b="1" i="0" u="none" strike="noStrike" kern="1200" cap="none" spc="0" normalizeH="0" baseline="0" noProof="0" dirty="0" smtClean="0">
                <a:ln>
                  <a:noFill/>
                </a:ln>
                <a:solidFill>
                  <a:schemeClr val="tx1"/>
                </a:solidFill>
                <a:effectLst/>
                <a:uLnTx/>
                <a:uFillTx/>
                <a:latin typeface="+mj-lt"/>
                <a:cs typeface="Times New Roman" pitchFamily="18" charset="0"/>
              </a:rPr>
              <a:t>		         </a:t>
            </a:r>
            <a:r>
              <a:rPr kumimoji="0" lang="en-US" sz="1400" b="1" i="0" u="sng" strike="noStrike" kern="1200" cap="none" spc="0" normalizeH="0" baseline="0" noProof="0" dirty="0" smtClean="0">
                <a:ln>
                  <a:noFill/>
                </a:ln>
                <a:solidFill>
                  <a:schemeClr val="tx1"/>
                </a:solidFill>
                <a:effectLst/>
                <a:uLnTx/>
                <a:uFillTx/>
                <a:latin typeface="+mj-lt"/>
                <a:cs typeface="Times New Roman" pitchFamily="18" charset="0"/>
              </a:rPr>
              <a:t>Title</a:t>
            </a:r>
            <a:r>
              <a:rPr kumimoji="0" lang="en-US" sz="1400" b="1" i="0" u="none" strike="noStrike" kern="1200" cap="none" spc="0" normalizeH="0" baseline="0" noProof="0" dirty="0" smtClean="0">
                <a:ln>
                  <a:noFill/>
                </a:ln>
                <a:solidFill>
                  <a:schemeClr val="tx1"/>
                </a:solidFill>
                <a:effectLst/>
                <a:uLnTx/>
                <a:uFillTx/>
                <a:latin typeface="+mj-lt"/>
                <a:cs typeface="Times New Roman" pitchFamily="18" charset="0"/>
              </a:rPr>
              <a:t>		              		</a:t>
            </a:r>
            <a:r>
              <a:rPr kumimoji="0" lang="en-US" sz="1400" b="1" i="0" u="sng" strike="noStrike" kern="1200" cap="none" spc="0" normalizeH="0" baseline="0" noProof="0" dirty="0" smtClean="0">
                <a:ln>
                  <a:noFill/>
                </a:ln>
                <a:solidFill>
                  <a:schemeClr val="tx1"/>
                </a:solidFill>
                <a:effectLst/>
                <a:uLnTx/>
                <a:uFillTx/>
                <a:latin typeface="+mj-lt"/>
                <a:cs typeface="Times New Roman" pitchFamily="18" charset="0"/>
              </a:rPr>
              <a:t>Agency</a:t>
            </a:r>
            <a:r>
              <a:rPr kumimoji="0" lang="en-US" sz="1400" b="1" i="0" u="none" strike="noStrike" kern="1200" cap="none" spc="0" normalizeH="0" baseline="0" noProof="0" dirty="0" smtClean="0">
                <a:ln>
                  <a:noFill/>
                </a:ln>
                <a:solidFill>
                  <a:schemeClr val="tx1"/>
                </a:solidFill>
                <a:effectLst/>
                <a:uLnTx/>
                <a:uFillTx/>
                <a:latin typeface="+mj-lt"/>
                <a:cs typeface="Times New Roman" pitchFamily="18" charset="0"/>
              </a:rPr>
              <a:t>	</a:t>
            </a:r>
            <a:r>
              <a:rPr kumimoji="0" lang="en-US" sz="1400" b="1" i="0" u="sng" strike="noStrike" kern="1200" cap="none" spc="0" normalizeH="0" baseline="0" noProof="0" dirty="0" smtClean="0">
                <a:ln>
                  <a:noFill/>
                </a:ln>
                <a:solidFill>
                  <a:schemeClr val="tx1"/>
                </a:solidFill>
                <a:effectLst/>
                <a:uLnTx/>
                <a:uFillTx/>
                <a:latin typeface="+mj-lt"/>
                <a:cs typeface="Times New Roman" pitchFamily="18" charset="0"/>
              </a:rPr>
              <a:t>Phone Number</a:t>
            </a:r>
            <a:endPar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endParaRPr>
          </a:p>
          <a:p>
            <a:pPr marL="320040" marR="0" lvl="0" indent="-320040" algn="l" defTabSz="914400" rtl="0" eaLnBrk="1" fontAlgn="auto" latinLnBrk="0" hangingPunct="1">
              <a:lnSpc>
                <a:spcPct val="80000"/>
              </a:lnSpc>
              <a:spcBef>
                <a:spcPct val="20000"/>
              </a:spcBef>
              <a:spcAft>
                <a:spcPts val="0"/>
              </a:spcAft>
              <a:buClr>
                <a:schemeClr val="accent1"/>
              </a:buClr>
              <a:buSzPct val="70000"/>
              <a:tabLst/>
              <a:defRPr/>
            </a:pPr>
            <a:r>
              <a:rPr lang="en-US" sz="1400" dirty="0">
                <a:latin typeface="+mj-lt"/>
                <a:cs typeface="Times New Roman" pitchFamily="18" charset="0"/>
              </a:rPr>
              <a:t>	</a:t>
            </a:r>
            <a:r>
              <a:rPr lang="en-US" sz="1400" dirty="0" smtClean="0">
                <a:latin typeface="+mj-lt"/>
                <a:cs typeface="Times New Roman" pitchFamily="18" charset="0"/>
              </a:rPr>
              <a:t>Betsy Cavendish	         Mayor’s General Counsel		OGC                724-7681</a:t>
            </a:r>
          </a:p>
          <a:p>
            <a:pPr marL="320040" marR="0" lvl="0" indent="-320040" algn="l" defTabSz="914400" rtl="0" eaLnBrk="1" fontAlgn="auto" latinLnBrk="0" hangingPunct="1">
              <a:lnSpc>
                <a:spcPct val="80000"/>
              </a:lnSpc>
              <a:spcBef>
                <a:spcPct val="20000"/>
              </a:spcBef>
              <a:spcAft>
                <a:spcPts val="0"/>
              </a:spcAft>
              <a:buClr>
                <a:schemeClr val="accent1"/>
              </a:buClr>
              <a:buSzPct val="70000"/>
              <a:tabLst/>
              <a:defRPr/>
            </a:pPr>
            <a:r>
              <a:rPr lang="en-US" sz="1400" dirty="0">
                <a:latin typeface="+mj-lt"/>
                <a:cs typeface="Times New Roman" pitchFamily="18" charset="0"/>
              </a:rPr>
              <a:t> </a:t>
            </a:r>
            <a:r>
              <a:rPr lang="en-US" sz="1400" dirty="0" smtClean="0">
                <a:latin typeface="+mj-lt"/>
                <a:cs typeface="Times New Roman" pitchFamily="18" charset="0"/>
              </a:rPr>
              <a:t>        Lafayette Barnes	         Director			OPGS	727-8901</a:t>
            </a:r>
          </a:p>
          <a:p>
            <a:pPr marL="320040" lvl="0" indent="-320040">
              <a:lnSpc>
                <a:spcPct val="80000"/>
              </a:lnSpc>
              <a:spcBef>
                <a:spcPct val="20000"/>
              </a:spcBef>
              <a:buClr>
                <a:schemeClr val="accent1"/>
              </a:buClr>
              <a:buSzPct val="70000"/>
              <a:defRPr/>
            </a:pPr>
            <a:r>
              <a:rPr lang="en-US" sz="1400" dirty="0">
                <a:latin typeface="+mj-lt"/>
                <a:cs typeface="Times New Roman" pitchFamily="18" charset="0"/>
              </a:rPr>
              <a:t>	</a:t>
            </a:r>
            <a:r>
              <a:rPr lang="en-US" sz="1400" dirty="0" smtClean="0">
                <a:cs typeface="Times New Roman" pitchFamily="18" charset="0"/>
              </a:rPr>
              <a:t>Marcel </a:t>
            </a:r>
            <a:r>
              <a:rPr lang="en-US" sz="1400" dirty="0">
                <a:cs typeface="Times New Roman" pitchFamily="18" charset="0"/>
              </a:rPr>
              <a:t>Guy	         Donations Manager			OPGS	727-7977</a:t>
            </a:r>
            <a:endParaRPr lang="en-US" sz="1400" dirty="0" smtClean="0">
              <a:latin typeface="+mj-lt"/>
              <a:cs typeface="Times New Roman" pitchFamily="18" charset="0"/>
            </a:endParaRPr>
          </a:p>
          <a:p>
            <a:pPr marL="320040" marR="0" lvl="0" indent="-320040" algn="l" defTabSz="914400" rtl="0" eaLnBrk="1" fontAlgn="auto" latinLnBrk="0" hangingPunct="1">
              <a:lnSpc>
                <a:spcPct val="80000"/>
              </a:lnSpc>
              <a:spcBef>
                <a:spcPct val="20000"/>
              </a:spcBef>
              <a:spcAft>
                <a:spcPts val="0"/>
              </a:spcAft>
              <a:buClr>
                <a:schemeClr val="accent1"/>
              </a:buClr>
              <a:buSzPct val="70000"/>
              <a:tabLst/>
              <a:defRPr/>
            </a:pPr>
            <a:r>
              <a:rPr lang="en-US" sz="1400" dirty="0">
                <a:latin typeface="+mj-lt"/>
                <a:cs typeface="Times New Roman" pitchFamily="18" charset="0"/>
              </a:rPr>
              <a:t> </a:t>
            </a:r>
            <a:r>
              <a:rPr lang="en-US" sz="1400" dirty="0" smtClean="0">
                <a:latin typeface="+mj-lt"/>
                <a:cs typeface="Times New Roman" pitchFamily="18" charset="0"/>
              </a:rPr>
              <a:t>        Ronald Ross	         Deputy Director </a:t>
            </a:r>
            <a:r>
              <a:rPr lang="en-US" sz="1400" dirty="0">
                <a:latin typeface="+mj-lt"/>
                <a:cs typeface="Times New Roman" pitchFamily="18" charset="0"/>
              </a:rPr>
              <a:t> </a:t>
            </a:r>
            <a:r>
              <a:rPr lang="en-US" sz="1400" dirty="0" smtClean="0">
                <a:latin typeface="+mj-lt"/>
                <a:cs typeface="Times New Roman" pitchFamily="18" charset="0"/>
              </a:rPr>
              <a:t>            		MOLC	727-6969</a:t>
            </a:r>
            <a:r>
              <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rPr>
              <a:t>	</a:t>
            </a:r>
          </a:p>
          <a:p>
            <a:pPr marL="320040" marR="0" lvl="0" indent="-320040" algn="l" defTabSz="914400" rtl="0" eaLnBrk="1" fontAlgn="auto" latinLnBrk="0" hangingPunct="1">
              <a:lnSpc>
                <a:spcPct val="80000"/>
              </a:lnSpc>
              <a:spcBef>
                <a:spcPct val="20000"/>
              </a:spcBef>
              <a:spcAft>
                <a:spcPts val="0"/>
              </a:spcAft>
              <a:buClr>
                <a:schemeClr val="accent1"/>
              </a:buClr>
              <a:buSzPct val="70000"/>
              <a:tabLst/>
              <a:defRPr/>
            </a:pPr>
            <a:r>
              <a:rPr lang="en-US" sz="1400" dirty="0" smtClean="0">
                <a:latin typeface="+mj-lt"/>
                <a:cs typeface="Times New Roman" pitchFamily="18" charset="0"/>
              </a:rPr>
              <a:t>	Michael Bolden	         Division Director			OFRM	727-6534</a:t>
            </a:r>
          </a:p>
          <a:p>
            <a:pPr marL="320040" lvl="0" indent="-320040">
              <a:lnSpc>
                <a:spcPct val="80000"/>
              </a:lnSpc>
              <a:spcBef>
                <a:spcPct val="20000"/>
              </a:spcBef>
              <a:buClr>
                <a:schemeClr val="accent1"/>
              </a:buClr>
              <a:buSzPct val="70000"/>
              <a:defRPr/>
            </a:pPr>
            <a:r>
              <a:rPr lang="en-US" sz="1400" dirty="0" smtClean="0">
                <a:latin typeface="+mj-lt"/>
                <a:cs typeface="Times New Roman" pitchFamily="18" charset="0"/>
              </a:rPr>
              <a:t>	</a:t>
            </a:r>
            <a:r>
              <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rPr>
              <a:t>Donna</a:t>
            </a:r>
            <a:r>
              <a:rPr kumimoji="0" lang="en-US" sz="1400" b="0" i="0" u="none" strike="noStrike" kern="1200" cap="none" spc="0" normalizeH="0" noProof="0" dirty="0" smtClean="0">
                <a:ln>
                  <a:noFill/>
                </a:ln>
                <a:solidFill>
                  <a:schemeClr val="tx1"/>
                </a:solidFill>
                <a:effectLst/>
                <a:uLnTx/>
                <a:uFillTx/>
                <a:latin typeface="+mj-lt"/>
                <a:cs typeface="Times New Roman" pitchFamily="18" charset="0"/>
              </a:rPr>
              <a:t> McKenzie	         Revenue Collections Manager		OFT	727-0805</a:t>
            </a:r>
          </a:p>
          <a:p>
            <a:pPr marL="320040" lvl="0" indent="-320040">
              <a:lnSpc>
                <a:spcPct val="80000"/>
              </a:lnSpc>
              <a:spcBef>
                <a:spcPct val="20000"/>
              </a:spcBef>
              <a:buClr>
                <a:schemeClr val="accent1"/>
              </a:buClr>
              <a:buSzPct val="70000"/>
              <a:defRPr/>
            </a:pPr>
            <a:r>
              <a:rPr lang="en-US" sz="1400" dirty="0">
                <a:latin typeface="+mj-lt"/>
                <a:cs typeface="Times New Roman" pitchFamily="18" charset="0"/>
              </a:rPr>
              <a:t> </a:t>
            </a:r>
            <a:r>
              <a:rPr lang="en-US" sz="1400" dirty="0" smtClean="0">
                <a:latin typeface="+mj-lt"/>
                <a:cs typeface="Times New Roman" pitchFamily="18" charset="0"/>
              </a:rPr>
              <a:t>        Tanya Francis                        Supervisory Accountant                                              DCPS             442-5244</a:t>
            </a:r>
            <a:endParaRPr kumimoji="0" lang="en-US" sz="1400" b="0" i="0" u="none" strike="noStrike" kern="1200" cap="none" spc="0" normalizeH="0" noProof="0" dirty="0" smtClean="0">
              <a:ln>
                <a:noFill/>
              </a:ln>
              <a:solidFill>
                <a:schemeClr val="tx1"/>
              </a:solidFill>
              <a:effectLst/>
              <a:uLnTx/>
              <a:uFillTx/>
              <a:latin typeface="+mj-lt"/>
              <a:cs typeface="Times New Roman" pitchFamily="18" charset="0"/>
            </a:endParaRPr>
          </a:p>
          <a:p>
            <a:pPr marL="320040" marR="0" lvl="0" indent="-32004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endPar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endParaRPr>
          </a:p>
          <a:p>
            <a:pPr marL="320040" marR="0" lvl="0" indent="-32004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rPr>
              <a:t>				</a:t>
            </a:r>
          </a:p>
          <a:p>
            <a:pPr marL="320040" marR="0" lvl="0" indent="-320040" algn="l" defTabSz="914400" rtl="0" eaLnBrk="1" fontAlgn="auto" latinLnBrk="0" hangingPunct="1">
              <a:lnSpc>
                <a:spcPct val="80000"/>
              </a:lnSpc>
              <a:spcBef>
                <a:spcPct val="20000"/>
              </a:spcBef>
              <a:spcAft>
                <a:spcPts val="0"/>
              </a:spcAft>
              <a:buClr>
                <a:schemeClr val="accent1"/>
              </a:buClr>
              <a:buSzPct val="70000"/>
              <a:tabLst/>
              <a:defRPr/>
            </a:pPr>
            <a:r>
              <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rPr>
              <a:t>	Please visit OPGS’ website at </a:t>
            </a:r>
            <a:r>
              <a:rPr kumimoji="0" lang="en-US" sz="1400" b="0" i="0" u="none" strike="noStrike" kern="1200" cap="none" spc="0" normalizeH="0" baseline="0" noProof="0" dirty="0" smtClean="0">
                <a:ln>
                  <a:noFill/>
                </a:ln>
                <a:solidFill>
                  <a:srgbClr val="0014D2"/>
                </a:solidFill>
                <a:effectLst/>
                <a:uLnTx/>
                <a:uFillTx/>
                <a:latin typeface="+mj-lt"/>
                <a:cs typeface="Times New Roman" pitchFamily="18" charset="0"/>
                <a:hlinkClick r:id="rId2"/>
              </a:rPr>
              <a:t>www.opgs.dc.gov</a:t>
            </a:r>
            <a:r>
              <a:rPr kumimoji="0" lang="en-US" sz="1400" b="0" i="0" u="none" strike="noStrike" kern="1200" cap="none" spc="0" normalizeH="0" baseline="0" noProof="0" dirty="0" smtClean="0">
                <a:ln>
                  <a:noFill/>
                </a:ln>
                <a:solidFill>
                  <a:srgbClr val="0014D2"/>
                </a:solidFill>
                <a:effectLst/>
                <a:uLnTx/>
                <a:uFillTx/>
                <a:latin typeface="+mj-lt"/>
                <a:cs typeface="Times New Roman" pitchFamily="18" charset="0"/>
              </a:rPr>
              <a:t> </a:t>
            </a:r>
            <a:r>
              <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rPr>
              <a:t>or email </a:t>
            </a:r>
            <a:r>
              <a:rPr lang="en-US" sz="1400" dirty="0" smtClean="0">
                <a:latin typeface="+mj-lt"/>
                <a:cs typeface="Times New Roman" pitchFamily="18" charset="0"/>
                <a:hlinkClick r:id="rId3"/>
              </a:rPr>
              <a:t>marcel.guy@dc.gov</a:t>
            </a:r>
            <a:r>
              <a:rPr lang="en-US" sz="1400" dirty="0" smtClean="0">
                <a:latin typeface="+mj-lt"/>
                <a:cs typeface="Times New Roman" pitchFamily="18" charset="0"/>
              </a:rPr>
              <a:t> </a:t>
            </a:r>
            <a:r>
              <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rPr>
              <a:t>for more details.</a:t>
            </a:r>
          </a:p>
          <a:p>
            <a:pPr marL="320040" marR="0" lvl="0" indent="-320040" algn="l" defTabSz="914400" rtl="0" eaLnBrk="1" fontAlgn="auto" latinLnBrk="0" hangingPunct="1">
              <a:lnSpc>
                <a:spcPct val="80000"/>
              </a:lnSpc>
              <a:spcBef>
                <a:spcPct val="20000"/>
              </a:spcBef>
              <a:spcAft>
                <a:spcPts val="0"/>
              </a:spcAft>
              <a:buClr>
                <a:schemeClr val="accent1"/>
              </a:buClr>
              <a:buSzPct val="70000"/>
              <a:tabLst/>
              <a:defRPr/>
            </a:pPr>
            <a:r>
              <a:rPr lang="en-US" sz="1400" dirty="0" smtClean="0">
                <a:latin typeface="+mj-lt"/>
                <a:cs typeface="Times New Roman" pitchFamily="18" charset="0"/>
              </a:rPr>
              <a:t>	</a:t>
            </a:r>
          </a:p>
          <a:p>
            <a:pPr marL="320040" marR="0" lvl="0" indent="-320040" algn="l" defTabSz="914400" rtl="0" eaLnBrk="1" fontAlgn="auto" latinLnBrk="0" hangingPunct="1">
              <a:lnSpc>
                <a:spcPct val="80000"/>
              </a:lnSpc>
              <a:spcBef>
                <a:spcPct val="20000"/>
              </a:spcBef>
              <a:spcAft>
                <a:spcPts val="0"/>
              </a:spcAft>
              <a:buClr>
                <a:schemeClr val="accent1"/>
              </a:buClr>
              <a:buSzPct val="70000"/>
              <a:tabLst/>
              <a:defRPr/>
            </a:pPr>
            <a:r>
              <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rPr>
              <a:t>	To obtain a copy of the Donations Handbook, please go</a:t>
            </a:r>
            <a:r>
              <a:rPr kumimoji="0" lang="en-US" sz="1400" b="0" i="0" u="none" strike="noStrike" kern="1200" cap="none" spc="0" normalizeH="0" noProof="0" dirty="0" smtClean="0">
                <a:ln>
                  <a:noFill/>
                </a:ln>
                <a:solidFill>
                  <a:schemeClr val="tx1"/>
                </a:solidFill>
                <a:effectLst/>
                <a:uLnTx/>
                <a:uFillTx/>
                <a:latin typeface="+mj-lt"/>
                <a:cs typeface="Times New Roman" pitchFamily="18" charset="0"/>
              </a:rPr>
              <a:t> to </a:t>
            </a:r>
            <a:r>
              <a:rPr kumimoji="0" lang="en-US" sz="1400" b="0" i="0" u="none" strike="noStrike" kern="1200" cap="none" spc="0" normalizeH="0" noProof="0" dirty="0" smtClean="0">
                <a:ln>
                  <a:noFill/>
                </a:ln>
                <a:solidFill>
                  <a:schemeClr val="tx1"/>
                </a:solidFill>
                <a:effectLst/>
                <a:uLnTx/>
                <a:uFillTx/>
                <a:latin typeface="+mj-lt"/>
                <a:cs typeface="Times New Roman" pitchFamily="18" charset="0"/>
                <a:hlinkClick r:id="rId4"/>
              </a:rPr>
              <a:t>eom.in.dc.gov</a:t>
            </a:r>
            <a:endParaRPr kumimoji="0" lang="en-US" sz="1400" b="0" i="0" u="none" strike="noStrike" kern="1200" cap="none" spc="0" normalizeH="0" baseline="0" noProof="0" dirty="0" smtClean="0">
              <a:ln>
                <a:noFill/>
              </a:ln>
              <a:solidFill>
                <a:schemeClr val="tx1"/>
              </a:solidFill>
              <a:effectLst/>
              <a:uLnTx/>
              <a:uFillTx/>
              <a:latin typeface="+mj-lt"/>
              <a:cs typeface="Times New Roman" pitchFamily="18" charset="0"/>
            </a:endParaRPr>
          </a:p>
          <a:p>
            <a:pPr marL="320040" marR="0" lvl="0" indent="-320040" algn="l" defTabSz="914400" rtl="0" eaLnBrk="1" fontAlgn="auto" latinLnBrk="0" hangingPunct="1">
              <a:lnSpc>
                <a:spcPct val="80000"/>
              </a:lnSpc>
              <a:spcBef>
                <a:spcPct val="20000"/>
              </a:spcBef>
              <a:spcAft>
                <a:spcPts val="0"/>
              </a:spcAft>
              <a:buClr>
                <a:schemeClr val="accent1"/>
              </a:buClr>
              <a:buSzPct val="70000"/>
              <a:buFont typeface="Wingdings 2"/>
              <a:buChar char=""/>
              <a:tabLst/>
              <a:defRPr/>
            </a:pPr>
            <a:endParaRPr kumimoji="0" lang="en-US" sz="1200" b="0" i="0" u="none" strike="noStrike" kern="1200" cap="none" spc="0" normalizeH="0" baseline="0" noProof="0" dirty="0" smtClean="0">
              <a:ln>
                <a:noFill/>
              </a:ln>
              <a:solidFill>
                <a:schemeClr val="tx1"/>
              </a:solidFill>
              <a:effectLst/>
              <a:uLnTx/>
              <a:uFillTx/>
              <a:latin typeface="+mj-lt"/>
              <a:cs typeface="Times New Roman" pitchFamily="18" charset="0"/>
            </a:endParaRPr>
          </a:p>
          <a:p>
            <a:pPr marL="320040" marR="0" lvl="0" indent="-32004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j-lt"/>
              <a:cs typeface="Times New Roman" pitchFamily="18" charset="0"/>
            </a:endParaRPr>
          </a:p>
        </p:txBody>
      </p:sp>
      <p:pic>
        <p:nvPicPr>
          <p:cNvPr id="4" name="Picture 3" descr="WAWD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543448"/>
            <a:ext cx="9335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6733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2000" y="2057400"/>
            <a:ext cx="7772400" cy="4419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dirty="0"/>
              <a:t>Grant and Resource Development </a:t>
            </a:r>
            <a:r>
              <a:rPr lang="en-US" dirty="0" smtClean="0"/>
              <a:t>Support</a:t>
            </a:r>
          </a:p>
          <a:p>
            <a:pPr marL="457200" indent="-457200">
              <a:buFont typeface="+mj-lt"/>
              <a:buAutoNum type="arabicPeriod"/>
            </a:pPr>
            <a:r>
              <a:rPr lang="en-US" dirty="0"/>
              <a:t> Donations Solicitation Oversight and </a:t>
            </a:r>
            <a:r>
              <a:rPr lang="en-US" dirty="0" smtClean="0"/>
              <a:t>Management</a:t>
            </a:r>
            <a:endParaRPr lang="en-US" dirty="0"/>
          </a:p>
          <a:p>
            <a:pPr marL="457200" indent="-457200">
              <a:buFont typeface="+mj-lt"/>
              <a:buAutoNum type="arabicPeriod"/>
            </a:pPr>
            <a:r>
              <a:rPr lang="en-US" dirty="0"/>
              <a:t>Executive Leadership and Organizational </a:t>
            </a:r>
            <a:r>
              <a:rPr lang="en-US" dirty="0" smtClean="0"/>
              <a:t>Development</a:t>
            </a:r>
            <a:endParaRPr lang="en-US" dirty="0"/>
          </a:p>
          <a:p>
            <a:pPr marL="457200" indent="-457200">
              <a:buFont typeface="+mj-lt"/>
              <a:buAutoNum type="arabicPeriod"/>
            </a:pPr>
            <a:r>
              <a:rPr lang="en-US" dirty="0" smtClean="0"/>
              <a:t>Collaboration </a:t>
            </a:r>
            <a:r>
              <a:rPr lang="en-US" dirty="0"/>
              <a:t>and Partnership </a:t>
            </a:r>
            <a:r>
              <a:rPr lang="en-US" dirty="0" smtClean="0"/>
              <a:t>Building</a:t>
            </a:r>
          </a:p>
        </p:txBody>
      </p:sp>
      <p:sp>
        <p:nvSpPr>
          <p:cNvPr id="4" name="TextBox 3"/>
          <p:cNvSpPr txBox="1"/>
          <p:nvPr/>
        </p:nvSpPr>
        <p:spPr>
          <a:xfrm>
            <a:off x="2971800" y="762000"/>
            <a:ext cx="4876800" cy="646331"/>
          </a:xfrm>
          <a:prstGeom prst="rect">
            <a:avLst/>
          </a:prstGeom>
          <a:noFill/>
        </p:spPr>
        <p:txBody>
          <a:bodyPr wrap="square" rtlCol="0">
            <a:spAutoFit/>
          </a:bodyPr>
          <a:lstStyle/>
          <a:p>
            <a:pPr algn="ctr"/>
            <a:r>
              <a:rPr lang="en-US" sz="3600" b="1" dirty="0" smtClean="0">
                <a:solidFill>
                  <a:schemeClr val="accent3"/>
                </a:solidFill>
                <a:latin typeface="+mj-lt"/>
                <a:ea typeface="+mj-ea"/>
                <a:cs typeface="+mj-cs"/>
              </a:rPr>
              <a:t>CORE FUNCTIONS</a:t>
            </a:r>
            <a:endParaRPr lang="en-US" sz="3600" b="1" dirty="0">
              <a:solidFill>
                <a:schemeClr val="accent3"/>
              </a:solidFill>
              <a:latin typeface="+mj-lt"/>
              <a:ea typeface="+mj-ea"/>
              <a:cs typeface="+mj-cs"/>
            </a:endParaRPr>
          </a:p>
        </p:txBody>
      </p:sp>
      <p:pic>
        <p:nvPicPr>
          <p:cNvPr id="5" name="Picture 2"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765" y="533400"/>
            <a:ext cx="996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8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62000" y="2057400"/>
            <a:ext cx="7772400" cy="3733800"/>
          </a:xfrm>
        </p:spPr>
        <p:txBody>
          <a:bodyPr>
            <a:noAutofit/>
          </a:bodyPr>
          <a:lstStyle/>
          <a:p>
            <a:r>
              <a:rPr lang="en-US" dirty="0">
                <a:solidFill>
                  <a:schemeClr val="tx1"/>
                </a:solidFill>
              </a:rPr>
              <a:t>The District of Columbia offers a unique and state of the art donations process, which allows District agencies, including DCPS, to solicit and accept donations from outside sources.  </a:t>
            </a:r>
            <a:endParaRPr lang="en-US" dirty="0" smtClean="0">
              <a:solidFill>
                <a:schemeClr val="tx1"/>
              </a:solidFill>
            </a:endParaRPr>
          </a:p>
          <a:p>
            <a:r>
              <a:rPr lang="en-US" dirty="0" smtClean="0">
                <a:solidFill>
                  <a:schemeClr val="tx1"/>
                </a:solidFill>
              </a:rPr>
              <a:t>Furthermore</a:t>
            </a:r>
            <a:r>
              <a:rPr lang="en-US" dirty="0">
                <a:solidFill>
                  <a:schemeClr val="tx1"/>
                </a:solidFill>
              </a:rPr>
              <a:t>, the process ensures that these donations are accounted for and adhere to the ethics laws of the City. </a:t>
            </a:r>
          </a:p>
        </p:txBody>
      </p:sp>
      <p:sp>
        <p:nvSpPr>
          <p:cNvPr id="2" name="TextBox 1"/>
          <p:cNvSpPr txBox="1"/>
          <p:nvPr/>
        </p:nvSpPr>
        <p:spPr>
          <a:xfrm>
            <a:off x="3276599" y="414632"/>
            <a:ext cx="4299410" cy="1077218"/>
          </a:xfrm>
          <a:prstGeom prst="rect">
            <a:avLst/>
          </a:prstGeom>
          <a:noFill/>
        </p:spPr>
        <p:txBody>
          <a:bodyPr wrap="square" rtlCol="0">
            <a:spAutoFit/>
          </a:bodyPr>
          <a:lstStyle/>
          <a:p>
            <a:pPr algn="ctr"/>
            <a:r>
              <a:rPr lang="en-US" sz="3200" b="1" dirty="0" smtClean="0">
                <a:solidFill>
                  <a:schemeClr val="accent3"/>
                </a:solidFill>
                <a:latin typeface="+mj-lt"/>
                <a:ea typeface="+mj-ea"/>
                <a:cs typeface="+mj-cs"/>
              </a:rPr>
              <a:t>DONATIONS BACKGROUND</a:t>
            </a:r>
            <a:endParaRPr lang="en-US" sz="3200" b="1" dirty="0">
              <a:solidFill>
                <a:schemeClr val="accent3"/>
              </a:solidFill>
              <a:latin typeface="+mj-lt"/>
              <a:ea typeface="+mj-ea"/>
              <a:cs typeface="+mj-cs"/>
            </a:endParaRPr>
          </a:p>
        </p:txBody>
      </p:sp>
      <p:pic>
        <p:nvPicPr>
          <p:cNvPr id="4" name="Picture 2"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009" y="533398"/>
            <a:ext cx="996137" cy="76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317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457199"/>
            <a:ext cx="7696200" cy="1142999"/>
          </a:xfrm>
        </p:spPr>
        <p:txBody>
          <a:bodyPr/>
          <a:lstStyle/>
          <a:p>
            <a:r>
              <a:rPr lang="en-US" sz="2400" dirty="0" smtClean="0">
                <a:solidFill>
                  <a:schemeClr val="accent3"/>
                </a:solidFill>
              </a:rPr>
              <a:t>Legal Framework for the</a:t>
            </a:r>
            <a:br>
              <a:rPr lang="en-US" sz="2400" dirty="0" smtClean="0">
                <a:solidFill>
                  <a:schemeClr val="accent3"/>
                </a:solidFill>
              </a:rPr>
            </a:br>
            <a:r>
              <a:rPr lang="en-US" sz="2400" dirty="0" smtClean="0">
                <a:solidFill>
                  <a:schemeClr val="accent3"/>
                </a:solidFill>
              </a:rPr>
              <a:t>District’s Donations Process</a:t>
            </a:r>
            <a:endParaRPr lang="en-US" sz="2400" dirty="0">
              <a:solidFill>
                <a:schemeClr val="accent3"/>
              </a:solidFill>
            </a:endParaRPr>
          </a:p>
        </p:txBody>
      </p:sp>
      <p:sp>
        <p:nvSpPr>
          <p:cNvPr id="3" name="Content Placeholder 2"/>
          <p:cNvSpPr>
            <a:spLocks noGrp="1"/>
          </p:cNvSpPr>
          <p:nvPr>
            <p:ph idx="1"/>
          </p:nvPr>
        </p:nvSpPr>
        <p:spPr>
          <a:xfrm>
            <a:off x="457200" y="2179637"/>
            <a:ext cx="8229600" cy="3382963"/>
          </a:xfrm>
        </p:spPr>
        <p:txBody>
          <a:bodyPr/>
          <a:lstStyle/>
          <a:p>
            <a:pPr lvl="1"/>
            <a:r>
              <a:rPr lang="en-US" dirty="0" smtClean="0"/>
              <a:t>Rules of Conduct Governing Donation Made to the Government (MM #)</a:t>
            </a:r>
          </a:p>
          <a:p>
            <a:pPr lvl="1"/>
            <a:r>
              <a:rPr lang="en-US" dirty="0" smtClean="0"/>
              <a:t>Key Definitions</a:t>
            </a:r>
          </a:p>
          <a:p>
            <a:pPr lvl="1"/>
            <a:r>
              <a:rPr lang="en-US" dirty="0" smtClean="0"/>
              <a:t>Non-Compliance Consequences</a:t>
            </a:r>
          </a:p>
          <a:p>
            <a:pPr lvl="1"/>
            <a:r>
              <a:rPr lang="en-US" dirty="0" smtClean="0"/>
              <a:t>Review of DC Ethics Rules by DC Board of Ethics and Government Accountability (BEGA)</a:t>
            </a:r>
          </a:p>
          <a:p>
            <a:pPr lvl="2"/>
            <a:endParaRPr lang="en-US" dirty="0"/>
          </a:p>
        </p:txBody>
      </p:sp>
      <p:pic>
        <p:nvPicPr>
          <p:cNvPr id="4" name="Picture 2"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009" y="533398"/>
            <a:ext cx="996137" cy="76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4335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09600"/>
            <a:ext cx="5562600" cy="1447800"/>
          </a:xfrm>
        </p:spPr>
        <p:txBody>
          <a:bodyPr>
            <a:normAutofit/>
          </a:bodyPr>
          <a:lstStyle/>
          <a:p>
            <a:r>
              <a:rPr lang="en-US" sz="3600" dirty="0" smtClean="0">
                <a:solidFill>
                  <a:schemeClr val="accent3"/>
                </a:solidFill>
                <a:ea typeface="+mn-ea"/>
                <a:cs typeface="Times New Roman" pitchFamily="18" charset="0"/>
              </a:rPr>
              <a:t>KEY DEFINITIONS</a:t>
            </a:r>
            <a:endParaRPr lang="en-US" sz="3600" b="1" dirty="0">
              <a:solidFill>
                <a:schemeClr val="accent3"/>
              </a:solidFill>
              <a:ea typeface="+mn-ea"/>
              <a:cs typeface="Times New Roman" pitchFamily="18" charset="0"/>
            </a:endParaRPr>
          </a:p>
        </p:txBody>
      </p:sp>
      <p:sp>
        <p:nvSpPr>
          <p:cNvPr id="3" name="Content Placeholder 2"/>
          <p:cNvSpPr>
            <a:spLocks noGrp="1"/>
          </p:cNvSpPr>
          <p:nvPr>
            <p:ph idx="1"/>
          </p:nvPr>
        </p:nvSpPr>
        <p:spPr>
          <a:xfrm>
            <a:off x="304800" y="1676400"/>
            <a:ext cx="8382000" cy="4953000"/>
          </a:xfrm>
        </p:spPr>
        <p:txBody>
          <a:bodyPr>
            <a:normAutofit lnSpcReduction="10000"/>
          </a:bodyPr>
          <a:lstStyle/>
          <a:p>
            <a:pPr>
              <a:buFont typeface="Wingdings" panose="05000000000000000000" pitchFamily="2" charset="2"/>
              <a:buChar char="q"/>
            </a:pPr>
            <a:r>
              <a:rPr lang="en-US" sz="2600" dirty="0">
                <a:cs typeface="Times New Roman" pitchFamily="18" charset="0"/>
              </a:rPr>
              <a:t>A </a:t>
            </a:r>
            <a:r>
              <a:rPr lang="en-US" sz="2600" i="1" dirty="0">
                <a:solidFill>
                  <a:schemeClr val="accent3"/>
                </a:solidFill>
                <a:cs typeface="Times New Roman" pitchFamily="18" charset="0"/>
              </a:rPr>
              <a:t>grant</a:t>
            </a:r>
            <a:r>
              <a:rPr lang="en-US" sz="2600" dirty="0">
                <a:solidFill>
                  <a:schemeClr val="accent3"/>
                </a:solidFill>
                <a:cs typeface="Times New Roman" pitchFamily="18" charset="0"/>
              </a:rPr>
              <a:t> </a:t>
            </a:r>
            <a:r>
              <a:rPr lang="en-US" sz="2600" dirty="0">
                <a:cs typeface="Times New Roman" pitchFamily="18" charset="0"/>
              </a:rPr>
              <a:t>is an award of funds or other resources from a public or private </a:t>
            </a:r>
            <a:r>
              <a:rPr lang="en-US" sz="2600" dirty="0" smtClean="0">
                <a:cs typeface="Times New Roman" pitchFamily="18" charset="0"/>
              </a:rPr>
              <a:t>entity that </a:t>
            </a:r>
            <a:r>
              <a:rPr lang="en-US" sz="2600" dirty="0">
                <a:cs typeface="Times New Roman" pitchFamily="18" charset="0"/>
              </a:rPr>
              <a:t>has specific </a:t>
            </a:r>
            <a:r>
              <a:rPr lang="en-US" sz="2600" dirty="0" smtClean="0">
                <a:cs typeface="Times New Roman" pitchFamily="18" charset="0"/>
              </a:rPr>
              <a:t>objectives, outcomes, various </a:t>
            </a:r>
            <a:r>
              <a:rPr lang="en-US" sz="2600" dirty="0">
                <a:cs typeface="Times New Roman" pitchFamily="18" charset="0"/>
              </a:rPr>
              <a:t>terms and conditions in the award agreement. </a:t>
            </a:r>
            <a:r>
              <a:rPr lang="en-US" sz="2600" dirty="0" smtClean="0">
                <a:cs typeface="Times New Roman" pitchFamily="18" charset="0"/>
              </a:rPr>
              <a:t> </a:t>
            </a:r>
          </a:p>
          <a:p>
            <a:pPr>
              <a:buFont typeface="Wingdings" panose="05000000000000000000" pitchFamily="2" charset="2"/>
              <a:buChar char="q"/>
            </a:pPr>
            <a:r>
              <a:rPr lang="en-US" sz="2600" dirty="0" smtClean="0">
                <a:cs typeface="Times New Roman" pitchFamily="18" charset="0"/>
              </a:rPr>
              <a:t>The </a:t>
            </a:r>
            <a:r>
              <a:rPr lang="en-US" sz="2600" dirty="0">
                <a:cs typeface="Times New Roman" pitchFamily="18" charset="0"/>
              </a:rPr>
              <a:t>term </a:t>
            </a:r>
            <a:r>
              <a:rPr lang="en-US" sz="2600" i="1" dirty="0" smtClean="0">
                <a:solidFill>
                  <a:schemeClr val="accent3"/>
                </a:solidFill>
                <a:cs typeface="Times New Roman" pitchFamily="18" charset="0"/>
              </a:rPr>
              <a:t>donation </a:t>
            </a:r>
            <a:r>
              <a:rPr lang="en-US" sz="2600" dirty="0" smtClean="0">
                <a:cs typeface="Times New Roman" pitchFamily="18" charset="0"/>
              </a:rPr>
              <a:t>is </a:t>
            </a:r>
            <a:r>
              <a:rPr lang="en-US" sz="2600" dirty="0">
                <a:cs typeface="Times New Roman" pitchFamily="18" charset="0"/>
              </a:rPr>
              <a:t>broadly defined to include the voluntary contribution of funds, services, and property</a:t>
            </a:r>
            <a:r>
              <a:rPr lang="en-US" sz="2600" dirty="0" smtClean="0">
                <a:cs typeface="Times New Roman" pitchFamily="18" charset="0"/>
              </a:rPr>
              <a:t>.</a:t>
            </a:r>
          </a:p>
          <a:p>
            <a:pPr>
              <a:buFont typeface="Wingdings" panose="05000000000000000000" pitchFamily="2" charset="2"/>
              <a:buChar char="q"/>
            </a:pPr>
            <a:r>
              <a:rPr lang="en-US" sz="2600" dirty="0" smtClean="0">
                <a:solidFill>
                  <a:schemeClr val="accent3"/>
                </a:solidFill>
                <a:cs typeface="Times New Roman" pitchFamily="18" charset="0"/>
              </a:rPr>
              <a:t>Financial donations </a:t>
            </a:r>
            <a:r>
              <a:rPr lang="en-US" sz="2600" dirty="0" smtClean="0">
                <a:cs typeface="Times New Roman" pitchFamily="18" charset="0"/>
              </a:rPr>
              <a:t>include all donation of funds (checks, money order, wire transfer). Donation of cash is prohibited.</a:t>
            </a:r>
          </a:p>
          <a:p>
            <a:pPr>
              <a:buFont typeface="Wingdings" panose="05000000000000000000" pitchFamily="2" charset="2"/>
              <a:buChar char="q"/>
            </a:pPr>
            <a:r>
              <a:rPr lang="en-US" sz="2600" dirty="0" smtClean="0">
                <a:solidFill>
                  <a:schemeClr val="accent3"/>
                </a:solidFill>
                <a:cs typeface="Times New Roman" pitchFamily="18" charset="0"/>
              </a:rPr>
              <a:t>In-kind Donations </a:t>
            </a:r>
            <a:r>
              <a:rPr lang="en-US" sz="2600" dirty="0">
                <a:cs typeface="Times New Roman" pitchFamily="18" charset="0"/>
              </a:rPr>
              <a:t> </a:t>
            </a:r>
            <a:r>
              <a:rPr lang="en-US" sz="2600" dirty="0" smtClean="0">
                <a:cs typeface="Times New Roman" pitchFamily="18" charset="0"/>
              </a:rPr>
              <a:t>include items such as real property(land and improvement), personal property, services, and facilities.</a:t>
            </a:r>
            <a:endParaRPr lang="en-US" sz="2600" dirty="0">
              <a:cs typeface="Times New Roman" pitchFamily="18" charset="0"/>
            </a:endParaRPr>
          </a:p>
        </p:txBody>
      </p:sp>
      <p:pic>
        <p:nvPicPr>
          <p:cNvPr id="4" name="Picture 2"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009" y="533398"/>
            <a:ext cx="996137" cy="76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3414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457200"/>
            <a:ext cx="5534080" cy="978729"/>
          </a:xfrm>
          <a:prstGeom prst="rect">
            <a:avLst/>
          </a:prstGeom>
          <a:noFill/>
        </p:spPr>
        <p:txBody>
          <a:bodyPr wrap="square" rtlCol="0">
            <a:spAutoFit/>
          </a:bodyPr>
          <a:lstStyle/>
          <a:p>
            <a:pPr algn="ctr">
              <a:lnSpc>
                <a:spcPct val="90000"/>
              </a:lnSpc>
            </a:pPr>
            <a:r>
              <a:rPr lang="en-US" sz="3200" b="1" dirty="0">
                <a:solidFill>
                  <a:schemeClr val="accent3"/>
                </a:solidFill>
                <a:latin typeface="+mj-lt"/>
                <a:cs typeface="Times New Roman" pitchFamily="18" charset="0"/>
              </a:rPr>
              <a:t>DONATIONS POLICIES </a:t>
            </a:r>
          </a:p>
          <a:p>
            <a:pPr algn="ctr">
              <a:lnSpc>
                <a:spcPct val="90000"/>
              </a:lnSpc>
            </a:pPr>
            <a:r>
              <a:rPr lang="en-US" sz="3200" b="1" dirty="0">
                <a:solidFill>
                  <a:schemeClr val="accent3"/>
                </a:solidFill>
                <a:latin typeface="+mj-lt"/>
                <a:cs typeface="Times New Roman" pitchFamily="18" charset="0"/>
              </a:rPr>
              <a:t>AND PROCEDURES</a:t>
            </a:r>
          </a:p>
        </p:txBody>
      </p:sp>
      <p:sp>
        <p:nvSpPr>
          <p:cNvPr id="4" name="Content Placeholder 2"/>
          <p:cNvSpPr>
            <a:spLocks noGrp="1"/>
          </p:cNvSpPr>
          <p:nvPr>
            <p:ph idx="1"/>
          </p:nvPr>
        </p:nvSpPr>
        <p:spPr>
          <a:xfrm>
            <a:off x="533400" y="1752600"/>
            <a:ext cx="8229600" cy="4648200"/>
          </a:xfrm>
        </p:spPr>
        <p:txBody>
          <a:bodyPr>
            <a:normAutofit/>
          </a:bodyPr>
          <a:lstStyle/>
          <a:p>
            <a:pPr lvl="0">
              <a:buFont typeface="Wingdings" pitchFamily="2" charset="2"/>
              <a:buChar char="q"/>
            </a:pPr>
            <a:r>
              <a:rPr lang="en-US" sz="2400" b="1" dirty="0">
                <a:solidFill>
                  <a:srgbClr val="FF0000"/>
                </a:solidFill>
              </a:rPr>
              <a:t>Agencies may not solicit, accept, or use </a:t>
            </a:r>
            <a:r>
              <a:rPr lang="en-US" sz="2400" b="1" dirty="0" smtClean="0">
                <a:solidFill>
                  <a:srgbClr val="FF0000"/>
                </a:solidFill>
              </a:rPr>
              <a:t>donated </a:t>
            </a:r>
            <a:r>
              <a:rPr lang="en-US" sz="2400" b="1" dirty="0">
                <a:solidFill>
                  <a:srgbClr val="FF0000"/>
                </a:solidFill>
              </a:rPr>
              <a:t>funds, </a:t>
            </a:r>
            <a:r>
              <a:rPr lang="en-US" sz="2400" b="1" dirty="0" smtClean="0">
                <a:solidFill>
                  <a:srgbClr val="FF0000"/>
                </a:solidFill>
              </a:rPr>
              <a:t>services </a:t>
            </a:r>
            <a:r>
              <a:rPr lang="en-US" sz="2400" b="1" dirty="0">
                <a:solidFill>
                  <a:srgbClr val="FF0000"/>
                </a:solidFill>
              </a:rPr>
              <a:t>or property without </a:t>
            </a:r>
            <a:r>
              <a:rPr lang="en-US" sz="2400" b="1" dirty="0" smtClean="0">
                <a:solidFill>
                  <a:srgbClr val="FF0000"/>
                </a:solidFill>
              </a:rPr>
              <a:t>prior </a:t>
            </a:r>
            <a:r>
              <a:rPr lang="en-US" sz="2400" b="1" dirty="0">
                <a:solidFill>
                  <a:srgbClr val="FF0000"/>
                </a:solidFill>
              </a:rPr>
              <a:t>approval by OPGS</a:t>
            </a:r>
          </a:p>
          <a:p>
            <a:pPr lvl="0">
              <a:buFont typeface="Wingdings" pitchFamily="2" charset="2"/>
              <a:buChar char="q"/>
            </a:pPr>
            <a:r>
              <a:rPr lang="en-US" sz="2400" dirty="0"/>
              <a:t>Donations must be used for an authorized </a:t>
            </a:r>
            <a:r>
              <a:rPr lang="en-US" sz="2400" dirty="0" smtClean="0"/>
              <a:t>purpose </a:t>
            </a:r>
            <a:r>
              <a:rPr lang="en-US" sz="2400" dirty="0"/>
              <a:t>of the agency</a:t>
            </a:r>
          </a:p>
          <a:p>
            <a:pPr lvl="0">
              <a:buFont typeface="Wingdings" pitchFamily="2" charset="2"/>
              <a:buChar char="q"/>
            </a:pPr>
            <a:r>
              <a:rPr lang="en-US" sz="2400" dirty="0"/>
              <a:t>Financial donations must be deposited in the Private Donation Funds </a:t>
            </a:r>
            <a:r>
              <a:rPr lang="en-US" sz="2400" dirty="0" smtClean="0"/>
              <a:t>8450 (ACFO approves Budget Authority-Funds carry over)</a:t>
            </a:r>
            <a:endParaRPr lang="en-US" sz="2400" dirty="0"/>
          </a:p>
          <a:p>
            <a:pPr lvl="0">
              <a:buFont typeface="Wingdings" pitchFamily="2" charset="2"/>
              <a:buChar char="q"/>
            </a:pPr>
            <a:r>
              <a:rPr lang="en-US" sz="2400" dirty="0"/>
              <a:t>Donations ≠ </a:t>
            </a:r>
            <a:r>
              <a:rPr lang="en-US" sz="2400" dirty="0" smtClean="0"/>
              <a:t>contracts </a:t>
            </a:r>
            <a:r>
              <a:rPr lang="en-US" sz="2400" dirty="0"/>
              <a:t>or grants</a:t>
            </a:r>
          </a:p>
          <a:p>
            <a:pPr lvl="0">
              <a:buFont typeface="Wingdings" pitchFamily="2" charset="2"/>
              <a:buChar char="q"/>
            </a:pPr>
            <a:r>
              <a:rPr lang="en-US" sz="2400" dirty="0"/>
              <a:t>No quid pro quo can exist</a:t>
            </a:r>
          </a:p>
          <a:p>
            <a:pPr lvl="0">
              <a:buFont typeface="Wingdings" pitchFamily="2" charset="2"/>
              <a:buChar char="q"/>
            </a:pPr>
            <a:r>
              <a:rPr lang="en-US" sz="2400" dirty="0"/>
              <a:t>Donations = bona fide contributions</a:t>
            </a:r>
          </a:p>
        </p:txBody>
      </p:sp>
      <p:pic>
        <p:nvPicPr>
          <p:cNvPr id="5" name="Picture 4" descr="WAW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3400"/>
            <a:ext cx="10097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75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33400"/>
            <a:ext cx="5410200" cy="1524000"/>
          </a:xfrm>
        </p:spPr>
        <p:txBody>
          <a:bodyPr>
            <a:noAutofit/>
          </a:bodyPr>
          <a:lstStyle/>
          <a:p>
            <a:r>
              <a:rPr lang="en-US" sz="2800" b="1" dirty="0">
                <a:solidFill>
                  <a:schemeClr val="accent3"/>
                </a:solidFill>
                <a:ea typeface="+mn-ea"/>
                <a:cs typeface="Times New Roman" pitchFamily="18" charset="0"/>
              </a:rPr>
              <a:t>ACCOUNTABILITY AND TRANSPARENCY</a:t>
            </a:r>
          </a:p>
        </p:txBody>
      </p:sp>
      <p:sp>
        <p:nvSpPr>
          <p:cNvPr id="3" name="Content Placeholder 2"/>
          <p:cNvSpPr>
            <a:spLocks noGrp="1"/>
          </p:cNvSpPr>
          <p:nvPr>
            <p:ph idx="1"/>
          </p:nvPr>
        </p:nvSpPr>
        <p:spPr>
          <a:xfrm>
            <a:off x="457200" y="1905000"/>
            <a:ext cx="8229600" cy="4389437"/>
          </a:xfrm>
        </p:spPr>
        <p:txBody>
          <a:bodyPr>
            <a:normAutofit fontScale="92500" lnSpcReduction="10000"/>
          </a:bodyPr>
          <a:lstStyle/>
          <a:p>
            <a:pPr>
              <a:buFont typeface="Wingdings" pitchFamily="2" charset="2"/>
              <a:buChar char="q"/>
            </a:pPr>
            <a:r>
              <a:rPr lang="en-US" dirty="0"/>
              <a:t>Donations will be individually reviewed by the </a:t>
            </a:r>
            <a:r>
              <a:rPr lang="en-US" dirty="0" smtClean="0"/>
              <a:t>OPGS’ </a:t>
            </a:r>
            <a:r>
              <a:rPr lang="en-US" dirty="0"/>
              <a:t>Donations Manager and </a:t>
            </a:r>
            <a:r>
              <a:rPr lang="en-US" dirty="0" smtClean="0"/>
              <a:t>the Mayor’s Office of the Legal Counsel (MOLC). </a:t>
            </a:r>
          </a:p>
          <a:p>
            <a:pPr>
              <a:buFont typeface="Wingdings" pitchFamily="2" charset="2"/>
              <a:buChar char="q"/>
            </a:pPr>
            <a:r>
              <a:rPr lang="en-US" dirty="0" smtClean="0"/>
              <a:t>Donations </a:t>
            </a:r>
            <a:r>
              <a:rPr lang="en-US" dirty="0"/>
              <a:t>found not legally sufficient will </a:t>
            </a:r>
            <a:r>
              <a:rPr lang="en-US" dirty="0" smtClean="0"/>
              <a:t>not be approved.  </a:t>
            </a:r>
          </a:p>
          <a:p>
            <a:pPr>
              <a:buFont typeface="Wingdings" pitchFamily="2" charset="2"/>
              <a:buChar char="q"/>
            </a:pPr>
            <a:r>
              <a:rPr lang="en-US" dirty="0" smtClean="0"/>
              <a:t>OPGS </a:t>
            </a:r>
            <a:r>
              <a:rPr lang="en-US" dirty="0"/>
              <a:t>will publish a quarterly report on its website of all </a:t>
            </a:r>
            <a:r>
              <a:rPr lang="en-US" dirty="0" smtClean="0"/>
              <a:t>the </a:t>
            </a:r>
            <a:r>
              <a:rPr lang="en-US" dirty="0"/>
              <a:t>donations </a:t>
            </a:r>
            <a:r>
              <a:rPr lang="en-US" dirty="0" smtClean="0"/>
              <a:t>approved </a:t>
            </a:r>
            <a:r>
              <a:rPr lang="en-US" dirty="0"/>
              <a:t>through the online donations </a:t>
            </a:r>
            <a:r>
              <a:rPr lang="en-US" dirty="0" smtClean="0"/>
              <a:t>platform (Quickbase).  </a:t>
            </a:r>
          </a:p>
          <a:p>
            <a:pPr>
              <a:buFont typeface="Wingdings" pitchFamily="2" charset="2"/>
              <a:buChar char="q"/>
            </a:pPr>
            <a:r>
              <a:rPr lang="en-US" dirty="0" smtClean="0"/>
              <a:t>In </a:t>
            </a:r>
            <a:r>
              <a:rPr lang="en-US" dirty="0"/>
              <a:t>addition, at the end of each quarter OPGS will send </a:t>
            </a:r>
            <a:r>
              <a:rPr lang="en-US" dirty="0" smtClean="0"/>
              <a:t>donors </a:t>
            </a:r>
            <a:r>
              <a:rPr lang="en-US" dirty="0"/>
              <a:t>thank you </a:t>
            </a:r>
            <a:r>
              <a:rPr lang="en-US" dirty="0" smtClean="0"/>
              <a:t>letters</a:t>
            </a:r>
            <a:r>
              <a:rPr lang="en-US" dirty="0"/>
              <a:t>.</a:t>
            </a:r>
          </a:p>
          <a:p>
            <a:pPr>
              <a:buFont typeface="Wingdings" pitchFamily="2" charset="2"/>
              <a:buChar char="q"/>
            </a:pPr>
            <a:endParaRPr lang="en-US" dirty="0"/>
          </a:p>
        </p:txBody>
      </p:sp>
      <p:pic>
        <p:nvPicPr>
          <p:cNvPr id="4" name="Picture 3" descr="WAW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33400"/>
            <a:ext cx="111159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77292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onations Management Webinar">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Donations Management Webinar</Template>
  <TotalTime>9170</TotalTime>
  <Words>1680</Words>
  <Application>Microsoft Office PowerPoint</Application>
  <PresentationFormat>On-screen Show (4:3)</PresentationFormat>
  <Paragraphs>195</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Donations Management Webinar</vt:lpstr>
      <vt:lpstr>PowerPoint Presentation</vt:lpstr>
      <vt:lpstr>               MEETING OBJECTIVES</vt:lpstr>
      <vt:lpstr>PowerPoint Presentation</vt:lpstr>
      <vt:lpstr>PowerPoint Presentation</vt:lpstr>
      <vt:lpstr>PowerPoint Presentation</vt:lpstr>
      <vt:lpstr>Legal Framework for the District’s Donations Process</vt:lpstr>
      <vt:lpstr>KEY DEFINITIONS</vt:lpstr>
      <vt:lpstr>PowerPoint Presentation</vt:lpstr>
      <vt:lpstr>ACCOUNTABILITY AND TRANSPARENCY</vt:lpstr>
      <vt:lpstr>PowerPoint Presentation</vt:lpstr>
      <vt:lpstr>NON-COMPLIANCE CONSEQUENCES  </vt:lpstr>
      <vt:lpstr>PowerPoint Presentation</vt:lpstr>
      <vt:lpstr>DONATION APPROVAL  PROCESS</vt:lpstr>
      <vt:lpstr>PowerPoint Presentation</vt:lpstr>
      <vt:lpstr>LEGAL SUFFICIENCY</vt:lpstr>
      <vt:lpstr>DONATION AGREEMENT</vt:lpstr>
      <vt:lpstr>Sample Agreement</vt:lpstr>
      <vt:lpstr>FINANCIAL DONATIONS</vt:lpstr>
      <vt:lpstr>WIRE TRANSFERS</vt:lpstr>
      <vt:lpstr>FOREIGN DONATIONS</vt:lpstr>
      <vt:lpstr>BENEFITS</vt:lpstr>
      <vt:lpstr>BENEFITS</vt:lpstr>
      <vt:lpstr>Donation Statistics</vt:lpstr>
      <vt:lpstr>Top Five Agencies Recipients Authorized by OPGS</vt:lpstr>
      <vt:lpstr>DCPS After School Program for Children – Donated by  Turnaround for Children  ($2,000,000.00)</vt:lpstr>
      <vt:lpstr>MPD’s  donation of 6 canines donated by K2 Solutions Inc. ($45,720.00)</vt:lpstr>
      <vt:lpstr>DPR/DGS  renovation of  the  Stead Park donated by the Friends of Stead Park ($208,500.00)</vt:lpstr>
      <vt:lpstr>REVIEW DONATION  PROCESS</vt:lpstr>
      <vt:lpstr>Scenario 1:</vt:lpstr>
      <vt:lpstr>Scenario 2:</vt:lpstr>
      <vt:lpstr>Scenario 3</vt:lpstr>
      <vt:lpstr>Scenario 4</vt:lpstr>
      <vt:lpstr>Summary</vt:lpstr>
      <vt:lpstr>Key Contacts for the  Donations Process </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 User</dc:creator>
  <cp:lastModifiedBy>ServUS</cp:lastModifiedBy>
  <cp:revision>323</cp:revision>
  <cp:lastPrinted>2015-02-20T19:27:32Z</cp:lastPrinted>
  <dcterms:created xsi:type="dcterms:W3CDTF">2010-02-23T22:06:53Z</dcterms:created>
  <dcterms:modified xsi:type="dcterms:W3CDTF">2015-03-13T19:17:26Z</dcterms:modified>
</cp:coreProperties>
</file>